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323" r:id="rId21"/>
    <p:sldId id="324" r:id="rId22"/>
    <p:sldId id="325" r:id="rId23"/>
    <p:sldId id="279" r:id="rId24"/>
    <p:sldId id="280" r:id="rId25"/>
    <p:sldId id="281" r:id="rId26"/>
    <p:sldId id="282" r:id="rId27"/>
    <p:sldId id="283" r:id="rId28"/>
    <p:sldId id="286" r:id="rId29"/>
    <p:sldId id="287" r:id="rId30"/>
    <p:sldId id="288" r:id="rId31"/>
    <p:sldId id="289" r:id="rId32"/>
    <p:sldId id="290" r:id="rId33"/>
    <p:sldId id="291" r:id="rId34"/>
    <p:sldId id="292" r:id="rId35"/>
    <p:sldId id="298" r:id="rId36"/>
    <p:sldId id="299"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15" autoAdjust="0"/>
    <p:restoredTop sz="94660"/>
  </p:normalViewPr>
  <p:slideViewPr>
    <p:cSldViewPr snapToGrid="0">
      <p:cViewPr varScale="1">
        <p:scale>
          <a:sx n="67" d="100"/>
          <a:sy n="67" d="100"/>
        </p:scale>
        <p:origin x="6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33E84A-91E4-42AE-A6FF-A42158358C94}" type="datetimeFigureOut">
              <a:rPr lang="en-US" smtClean="0"/>
              <a:t>8/17/2021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9713C9-7860-4DEC-937F-8BD4EE8AC79A}" type="slidenum">
              <a:rPr lang="en-US" smtClean="0"/>
              <a:t>‹#›</a:t>
            </a:fld>
            <a:endParaRPr lang="en-US"/>
          </a:p>
        </p:txBody>
      </p:sp>
    </p:spTree>
    <p:extLst>
      <p:ext uri="{BB962C8B-B14F-4D97-AF65-F5344CB8AC3E}">
        <p14:creationId xmlns:p14="http://schemas.microsoft.com/office/powerpoint/2010/main" val="3012370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6336304E-FDE3-4B4F-A3B7-EBE87F3FA5E2}" type="slidenum">
              <a:rPr lang="en-IN" smtClean="0"/>
              <a:t>30</a:t>
            </a:fld>
            <a:endParaRPr lang="en-IN" dirty="0"/>
          </a:p>
        </p:txBody>
      </p:sp>
    </p:spTree>
    <p:extLst>
      <p:ext uri="{BB962C8B-B14F-4D97-AF65-F5344CB8AC3E}">
        <p14:creationId xmlns:p14="http://schemas.microsoft.com/office/powerpoint/2010/main" val="16229065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6336304E-FDE3-4B4F-A3B7-EBE87F3FA5E2}" type="slidenum">
              <a:rPr lang="en-IN" smtClean="0"/>
              <a:t>34</a:t>
            </a:fld>
            <a:endParaRPr lang="en-IN" dirty="0"/>
          </a:p>
        </p:txBody>
      </p:sp>
    </p:spTree>
    <p:extLst>
      <p:ext uri="{BB962C8B-B14F-4D97-AF65-F5344CB8AC3E}">
        <p14:creationId xmlns:p14="http://schemas.microsoft.com/office/powerpoint/2010/main" val="27885416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08290-4D67-4F1C-8B1C-0D9F96F3E51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AFBC7A8-50B0-45B0-B4BC-4D10B895E4B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9E4B614-1109-45F0-B79C-B1D63CFCE841}"/>
              </a:ext>
            </a:extLst>
          </p:cNvPr>
          <p:cNvSpPr>
            <a:spLocks noGrp="1"/>
          </p:cNvSpPr>
          <p:nvPr>
            <p:ph type="dt" sz="half" idx="10"/>
          </p:nvPr>
        </p:nvSpPr>
        <p:spPr/>
        <p:txBody>
          <a:bodyPr/>
          <a:lstStyle/>
          <a:p>
            <a:fld id="{4598DA50-A885-44B0-A867-71F27F3FB84A}" type="datetimeFigureOut">
              <a:rPr lang="en-US" smtClean="0"/>
              <a:t>8/17/2021</a:t>
            </a:fld>
            <a:endParaRPr lang="en-US"/>
          </a:p>
        </p:txBody>
      </p:sp>
      <p:sp>
        <p:nvSpPr>
          <p:cNvPr id="5" name="Footer Placeholder 4">
            <a:extLst>
              <a:ext uri="{FF2B5EF4-FFF2-40B4-BE49-F238E27FC236}">
                <a16:creationId xmlns:a16="http://schemas.microsoft.com/office/drawing/2014/main" id="{D7F0C5B2-0D0E-4203-A1D1-7B4D9ECC4A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0279CC-BD67-40AF-BD0E-35F179706192}"/>
              </a:ext>
            </a:extLst>
          </p:cNvPr>
          <p:cNvSpPr>
            <a:spLocks noGrp="1"/>
          </p:cNvSpPr>
          <p:nvPr>
            <p:ph type="sldNum" sz="quarter" idx="12"/>
          </p:nvPr>
        </p:nvSpPr>
        <p:spPr/>
        <p:txBody>
          <a:bodyPr/>
          <a:lstStyle/>
          <a:p>
            <a:fld id="{B709840D-396D-418F-A6ED-E0521FB26750}" type="slidenum">
              <a:rPr lang="en-US" smtClean="0"/>
              <a:t>‹#›</a:t>
            </a:fld>
            <a:endParaRPr lang="en-US"/>
          </a:p>
        </p:txBody>
      </p:sp>
    </p:spTree>
    <p:extLst>
      <p:ext uri="{BB962C8B-B14F-4D97-AF65-F5344CB8AC3E}">
        <p14:creationId xmlns:p14="http://schemas.microsoft.com/office/powerpoint/2010/main" val="1870754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088C1-B53E-45E5-B87B-EB5D5E1A57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89A7799-7163-4A4B-A2A9-4C8FD9A1947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106890-DA40-4014-B227-7315CBDEAED4}"/>
              </a:ext>
            </a:extLst>
          </p:cNvPr>
          <p:cNvSpPr>
            <a:spLocks noGrp="1"/>
          </p:cNvSpPr>
          <p:nvPr>
            <p:ph type="dt" sz="half" idx="10"/>
          </p:nvPr>
        </p:nvSpPr>
        <p:spPr/>
        <p:txBody>
          <a:bodyPr/>
          <a:lstStyle/>
          <a:p>
            <a:fld id="{4598DA50-A885-44B0-A867-71F27F3FB84A}" type="datetimeFigureOut">
              <a:rPr lang="en-US" smtClean="0"/>
              <a:t>8/17/2021</a:t>
            </a:fld>
            <a:endParaRPr lang="en-US"/>
          </a:p>
        </p:txBody>
      </p:sp>
      <p:sp>
        <p:nvSpPr>
          <p:cNvPr id="5" name="Footer Placeholder 4">
            <a:extLst>
              <a:ext uri="{FF2B5EF4-FFF2-40B4-BE49-F238E27FC236}">
                <a16:creationId xmlns:a16="http://schemas.microsoft.com/office/drawing/2014/main" id="{03735D64-4AE0-45F9-AB78-AD394757D0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530853-843E-4886-977B-3A778B9E5535}"/>
              </a:ext>
            </a:extLst>
          </p:cNvPr>
          <p:cNvSpPr>
            <a:spLocks noGrp="1"/>
          </p:cNvSpPr>
          <p:nvPr>
            <p:ph type="sldNum" sz="quarter" idx="12"/>
          </p:nvPr>
        </p:nvSpPr>
        <p:spPr/>
        <p:txBody>
          <a:bodyPr/>
          <a:lstStyle/>
          <a:p>
            <a:fld id="{B709840D-396D-418F-A6ED-E0521FB26750}" type="slidenum">
              <a:rPr lang="en-US" smtClean="0"/>
              <a:t>‹#›</a:t>
            </a:fld>
            <a:endParaRPr lang="en-US"/>
          </a:p>
        </p:txBody>
      </p:sp>
    </p:spTree>
    <p:extLst>
      <p:ext uri="{BB962C8B-B14F-4D97-AF65-F5344CB8AC3E}">
        <p14:creationId xmlns:p14="http://schemas.microsoft.com/office/powerpoint/2010/main" val="1667722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1520A-08C4-4901-9307-9BD060F96B4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75768C2-7BC7-415D-9819-05248B3AB6C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D7EB02F3-F216-405F-9392-6BB1547EC044}"/>
              </a:ext>
            </a:extLst>
          </p:cNvPr>
          <p:cNvSpPr>
            <a:spLocks noGrp="1"/>
          </p:cNvSpPr>
          <p:nvPr>
            <p:ph type="dt" sz="half" idx="10"/>
          </p:nvPr>
        </p:nvSpPr>
        <p:spPr/>
        <p:txBody>
          <a:bodyPr/>
          <a:lstStyle/>
          <a:p>
            <a:fld id="{4598DA50-A885-44B0-A867-71F27F3FB84A}" type="datetimeFigureOut">
              <a:rPr lang="en-US" smtClean="0"/>
              <a:t>8/17/2021</a:t>
            </a:fld>
            <a:endParaRPr lang="en-US"/>
          </a:p>
        </p:txBody>
      </p:sp>
      <p:sp>
        <p:nvSpPr>
          <p:cNvPr id="5" name="Footer Placeholder 4">
            <a:extLst>
              <a:ext uri="{FF2B5EF4-FFF2-40B4-BE49-F238E27FC236}">
                <a16:creationId xmlns:a16="http://schemas.microsoft.com/office/drawing/2014/main" id="{1AD94DBC-A14F-4D99-8B31-FCAFCF83E6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E4B881-D82E-4012-AAF1-13B16EB960CB}"/>
              </a:ext>
            </a:extLst>
          </p:cNvPr>
          <p:cNvSpPr>
            <a:spLocks noGrp="1"/>
          </p:cNvSpPr>
          <p:nvPr>
            <p:ph type="sldNum" sz="quarter" idx="12"/>
          </p:nvPr>
        </p:nvSpPr>
        <p:spPr/>
        <p:txBody>
          <a:bodyPr/>
          <a:lstStyle/>
          <a:p>
            <a:fld id="{B709840D-396D-418F-A6ED-E0521FB26750}" type="slidenum">
              <a:rPr lang="en-US" smtClean="0"/>
              <a:t>‹#›</a:t>
            </a:fld>
            <a:endParaRPr lang="en-US"/>
          </a:p>
        </p:txBody>
      </p:sp>
    </p:spTree>
    <p:extLst>
      <p:ext uri="{BB962C8B-B14F-4D97-AF65-F5344CB8AC3E}">
        <p14:creationId xmlns:p14="http://schemas.microsoft.com/office/powerpoint/2010/main" val="41565919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B95C7-C6D1-49DC-B266-B9BA7D6D6B8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20906F-61B7-441F-8933-8EBB64A1E0C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56F049D-96EC-4F07-947C-EC85E3219F7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CDF5916-C3E3-45FA-B845-4EFF10E59C73}"/>
              </a:ext>
            </a:extLst>
          </p:cNvPr>
          <p:cNvSpPr>
            <a:spLocks noGrp="1"/>
          </p:cNvSpPr>
          <p:nvPr>
            <p:ph type="dt" sz="half" idx="10"/>
          </p:nvPr>
        </p:nvSpPr>
        <p:spPr/>
        <p:txBody>
          <a:bodyPr/>
          <a:lstStyle/>
          <a:p>
            <a:fld id="{4598DA50-A885-44B0-A867-71F27F3FB84A}" type="datetimeFigureOut">
              <a:rPr lang="en-US" smtClean="0"/>
              <a:t>8/17/2021</a:t>
            </a:fld>
            <a:endParaRPr lang="en-US"/>
          </a:p>
        </p:txBody>
      </p:sp>
      <p:sp>
        <p:nvSpPr>
          <p:cNvPr id="6" name="Footer Placeholder 5">
            <a:extLst>
              <a:ext uri="{FF2B5EF4-FFF2-40B4-BE49-F238E27FC236}">
                <a16:creationId xmlns:a16="http://schemas.microsoft.com/office/drawing/2014/main" id="{47216587-EFEA-4297-980E-18A5E4CBF4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9C8D2BB-B426-4827-B25B-5EB47D02E0DF}"/>
              </a:ext>
            </a:extLst>
          </p:cNvPr>
          <p:cNvSpPr>
            <a:spLocks noGrp="1"/>
          </p:cNvSpPr>
          <p:nvPr>
            <p:ph type="sldNum" sz="quarter" idx="12"/>
          </p:nvPr>
        </p:nvSpPr>
        <p:spPr/>
        <p:txBody>
          <a:bodyPr/>
          <a:lstStyle/>
          <a:p>
            <a:fld id="{B709840D-396D-418F-A6ED-E0521FB26750}" type="slidenum">
              <a:rPr lang="en-US" smtClean="0"/>
              <a:t>‹#›</a:t>
            </a:fld>
            <a:endParaRPr lang="en-US"/>
          </a:p>
        </p:txBody>
      </p:sp>
    </p:spTree>
    <p:extLst>
      <p:ext uri="{BB962C8B-B14F-4D97-AF65-F5344CB8AC3E}">
        <p14:creationId xmlns:p14="http://schemas.microsoft.com/office/powerpoint/2010/main" val="13001338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5B8C4-DB0A-4A07-B92F-CA9F894A2CB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F90C969-B397-4C7C-895E-51AF287753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9BD1719-1638-4668-A474-4F156BAC0E0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AC09344-FE60-4B02-89EC-2498C82E65D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2515B9D-F097-431B-A020-70AE4C8F1DD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0213BC9-5428-46FD-AB6B-868C27FEA821}"/>
              </a:ext>
            </a:extLst>
          </p:cNvPr>
          <p:cNvSpPr>
            <a:spLocks noGrp="1"/>
          </p:cNvSpPr>
          <p:nvPr>
            <p:ph type="dt" sz="half" idx="10"/>
          </p:nvPr>
        </p:nvSpPr>
        <p:spPr/>
        <p:txBody>
          <a:bodyPr/>
          <a:lstStyle/>
          <a:p>
            <a:fld id="{4598DA50-A885-44B0-A867-71F27F3FB84A}" type="datetimeFigureOut">
              <a:rPr lang="en-US" smtClean="0"/>
              <a:t>8/17/2021</a:t>
            </a:fld>
            <a:endParaRPr lang="en-US"/>
          </a:p>
        </p:txBody>
      </p:sp>
      <p:sp>
        <p:nvSpPr>
          <p:cNvPr id="8" name="Footer Placeholder 7">
            <a:extLst>
              <a:ext uri="{FF2B5EF4-FFF2-40B4-BE49-F238E27FC236}">
                <a16:creationId xmlns:a16="http://schemas.microsoft.com/office/drawing/2014/main" id="{47E8E27D-F3F3-4674-B225-A887B5E8B07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4549C7B-5B47-449B-B57F-A5BBD3FD6FD7}"/>
              </a:ext>
            </a:extLst>
          </p:cNvPr>
          <p:cNvSpPr>
            <a:spLocks noGrp="1"/>
          </p:cNvSpPr>
          <p:nvPr>
            <p:ph type="sldNum" sz="quarter" idx="12"/>
          </p:nvPr>
        </p:nvSpPr>
        <p:spPr/>
        <p:txBody>
          <a:bodyPr/>
          <a:lstStyle/>
          <a:p>
            <a:fld id="{B709840D-396D-418F-A6ED-E0521FB26750}" type="slidenum">
              <a:rPr lang="en-US" smtClean="0"/>
              <a:t>‹#›</a:t>
            </a:fld>
            <a:endParaRPr lang="en-US"/>
          </a:p>
        </p:txBody>
      </p:sp>
    </p:spTree>
    <p:extLst>
      <p:ext uri="{BB962C8B-B14F-4D97-AF65-F5344CB8AC3E}">
        <p14:creationId xmlns:p14="http://schemas.microsoft.com/office/powerpoint/2010/main" val="27010402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0C08F-4BD1-491B-8DE9-38EE6A13C2C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7014D7F-5FA2-4077-8E84-7DD062F1C8D6}"/>
              </a:ext>
            </a:extLst>
          </p:cNvPr>
          <p:cNvSpPr>
            <a:spLocks noGrp="1"/>
          </p:cNvSpPr>
          <p:nvPr>
            <p:ph type="dt" sz="half" idx="10"/>
          </p:nvPr>
        </p:nvSpPr>
        <p:spPr/>
        <p:txBody>
          <a:bodyPr/>
          <a:lstStyle/>
          <a:p>
            <a:fld id="{4598DA50-A885-44B0-A867-71F27F3FB84A}" type="datetimeFigureOut">
              <a:rPr lang="en-US" smtClean="0"/>
              <a:t>8/17/2021</a:t>
            </a:fld>
            <a:endParaRPr lang="en-US"/>
          </a:p>
        </p:txBody>
      </p:sp>
      <p:sp>
        <p:nvSpPr>
          <p:cNvPr id="4" name="Footer Placeholder 3">
            <a:extLst>
              <a:ext uri="{FF2B5EF4-FFF2-40B4-BE49-F238E27FC236}">
                <a16:creationId xmlns:a16="http://schemas.microsoft.com/office/drawing/2014/main" id="{712788DE-5F8F-4EC9-975D-06989BFFE3C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635A6A3-2666-4346-B4D0-DF6141568153}"/>
              </a:ext>
            </a:extLst>
          </p:cNvPr>
          <p:cNvSpPr>
            <a:spLocks noGrp="1"/>
          </p:cNvSpPr>
          <p:nvPr>
            <p:ph type="sldNum" sz="quarter" idx="12"/>
          </p:nvPr>
        </p:nvSpPr>
        <p:spPr/>
        <p:txBody>
          <a:bodyPr/>
          <a:lstStyle/>
          <a:p>
            <a:fld id="{B709840D-396D-418F-A6ED-E0521FB26750}" type="slidenum">
              <a:rPr lang="en-US" smtClean="0"/>
              <a:t>‹#›</a:t>
            </a:fld>
            <a:endParaRPr lang="en-US"/>
          </a:p>
        </p:txBody>
      </p:sp>
    </p:spTree>
    <p:extLst>
      <p:ext uri="{BB962C8B-B14F-4D97-AF65-F5344CB8AC3E}">
        <p14:creationId xmlns:p14="http://schemas.microsoft.com/office/powerpoint/2010/main" val="4181563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1A9051-E5A7-4317-AE2B-15D3455DBE3D}"/>
              </a:ext>
            </a:extLst>
          </p:cNvPr>
          <p:cNvSpPr>
            <a:spLocks noGrp="1"/>
          </p:cNvSpPr>
          <p:nvPr>
            <p:ph type="dt" sz="half" idx="10"/>
          </p:nvPr>
        </p:nvSpPr>
        <p:spPr/>
        <p:txBody>
          <a:bodyPr/>
          <a:lstStyle/>
          <a:p>
            <a:fld id="{4598DA50-A885-44B0-A867-71F27F3FB84A}" type="datetimeFigureOut">
              <a:rPr lang="en-US" smtClean="0"/>
              <a:t>8/17/2021</a:t>
            </a:fld>
            <a:endParaRPr lang="en-US"/>
          </a:p>
        </p:txBody>
      </p:sp>
      <p:sp>
        <p:nvSpPr>
          <p:cNvPr id="3" name="Footer Placeholder 2">
            <a:extLst>
              <a:ext uri="{FF2B5EF4-FFF2-40B4-BE49-F238E27FC236}">
                <a16:creationId xmlns:a16="http://schemas.microsoft.com/office/drawing/2014/main" id="{8AFEBB10-74EC-4165-B604-6CF8B97738B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1A4367E-D9BD-459A-AFE3-6B674A3E0EAE}"/>
              </a:ext>
            </a:extLst>
          </p:cNvPr>
          <p:cNvSpPr>
            <a:spLocks noGrp="1"/>
          </p:cNvSpPr>
          <p:nvPr>
            <p:ph type="sldNum" sz="quarter" idx="12"/>
          </p:nvPr>
        </p:nvSpPr>
        <p:spPr/>
        <p:txBody>
          <a:bodyPr/>
          <a:lstStyle/>
          <a:p>
            <a:fld id="{B709840D-396D-418F-A6ED-E0521FB26750}" type="slidenum">
              <a:rPr lang="en-US" smtClean="0"/>
              <a:t>‹#›</a:t>
            </a:fld>
            <a:endParaRPr lang="en-US"/>
          </a:p>
        </p:txBody>
      </p:sp>
    </p:spTree>
    <p:extLst>
      <p:ext uri="{BB962C8B-B14F-4D97-AF65-F5344CB8AC3E}">
        <p14:creationId xmlns:p14="http://schemas.microsoft.com/office/powerpoint/2010/main" val="3961802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124CD-10C7-4325-AAE6-D1BF94B04F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84E1C5D-0DCC-4078-8193-6C9F9856A7C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4954E78-F1B1-42E2-887D-BD1E83760C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40DDE99-F794-47C0-95BF-2CB6E8E596DB}"/>
              </a:ext>
            </a:extLst>
          </p:cNvPr>
          <p:cNvSpPr>
            <a:spLocks noGrp="1"/>
          </p:cNvSpPr>
          <p:nvPr>
            <p:ph type="dt" sz="half" idx="10"/>
          </p:nvPr>
        </p:nvSpPr>
        <p:spPr/>
        <p:txBody>
          <a:bodyPr/>
          <a:lstStyle/>
          <a:p>
            <a:fld id="{4598DA50-A885-44B0-A867-71F27F3FB84A}" type="datetimeFigureOut">
              <a:rPr lang="en-US" smtClean="0"/>
              <a:t>8/17/2021</a:t>
            </a:fld>
            <a:endParaRPr lang="en-US"/>
          </a:p>
        </p:txBody>
      </p:sp>
      <p:sp>
        <p:nvSpPr>
          <p:cNvPr id="6" name="Footer Placeholder 5">
            <a:extLst>
              <a:ext uri="{FF2B5EF4-FFF2-40B4-BE49-F238E27FC236}">
                <a16:creationId xmlns:a16="http://schemas.microsoft.com/office/drawing/2014/main" id="{B550E4FF-664D-40C8-BED4-7A02A23DAF0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23B40F-348C-4BD4-B614-FDE0C4DE22E7}"/>
              </a:ext>
            </a:extLst>
          </p:cNvPr>
          <p:cNvSpPr>
            <a:spLocks noGrp="1"/>
          </p:cNvSpPr>
          <p:nvPr>
            <p:ph type="sldNum" sz="quarter" idx="12"/>
          </p:nvPr>
        </p:nvSpPr>
        <p:spPr/>
        <p:txBody>
          <a:bodyPr/>
          <a:lstStyle/>
          <a:p>
            <a:fld id="{B709840D-396D-418F-A6ED-E0521FB26750}" type="slidenum">
              <a:rPr lang="en-US" smtClean="0"/>
              <a:t>‹#›</a:t>
            </a:fld>
            <a:endParaRPr lang="en-US"/>
          </a:p>
        </p:txBody>
      </p:sp>
    </p:spTree>
    <p:extLst>
      <p:ext uri="{BB962C8B-B14F-4D97-AF65-F5344CB8AC3E}">
        <p14:creationId xmlns:p14="http://schemas.microsoft.com/office/powerpoint/2010/main" val="3751885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2D66B-083C-40C6-8C6E-07BF9B16F05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18F7A2A-201C-4224-A644-E7DA18D803C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2934BEC-5E5B-4D99-873D-A57A4D91D7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783FBB9-CA98-4F3B-8DFC-B0633C1790CF}"/>
              </a:ext>
            </a:extLst>
          </p:cNvPr>
          <p:cNvSpPr>
            <a:spLocks noGrp="1"/>
          </p:cNvSpPr>
          <p:nvPr>
            <p:ph type="dt" sz="half" idx="10"/>
          </p:nvPr>
        </p:nvSpPr>
        <p:spPr/>
        <p:txBody>
          <a:bodyPr/>
          <a:lstStyle/>
          <a:p>
            <a:fld id="{4598DA50-A885-44B0-A867-71F27F3FB84A}" type="datetimeFigureOut">
              <a:rPr lang="en-US" smtClean="0"/>
              <a:t>8/17/2021</a:t>
            </a:fld>
            <a:endParaRPr lang="en-US"/>
          </a:p>
        </p:txBody>
      </p:sp>
      <p:sp>
        <p:nvSpPr>
          <p:cNvPr id="6" name="Footer Placeholder 5">
            <a:extLst>
              <a:ext uri="{FF2B5EF4-FFF2-40B4-BE49-F238E27FC236}">
                <a16:creationId xmlns:a16="http://schemas.microsoft.com/office/drawing/2014/main" id="{C41687FD-383A-4783-ABFF-01C7BD7FCF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CAEA34-3228-4713-9D24-249BAF79A4C3}"/>
              </a:ext>
            </a:extLst>
          </p:cNvPr>
          <p:cNvSpPr>
            <a:spLocks noGrp="1"/>
          </p:cNvSpPr>
          <p:nvPr>
            <p:ph type="sldNum" sz="quarter" idx="12"/>
          </p:nvPr>
        </p:nvSpPr>
        <p:spPr/>
        <p:txBody>
          <a:bodyPr/>
          <a:lstStyle/>
          <a:p>
            <a:fld id="{B709840D-396D-418F-A6ED-E0521FB26750}" type="slidenum">
              <a:rPr lang="en-US" smtClean="0"/>
              <a:t>‹#›</a:t>
            </a:fld>
            <a:endParaRPr lang="en-US"/>
          </a:p>
        </p:txBody>
      </p:sp>
    </p:spTree>
    <p:extLst>
      <p:ext uri="{BB962C8B-B14F-4D97-AF65-F5344CB8AC3E}">
        <p14:creationId xmlns:p14="http://schemas.microsoft.com/office/powerpoint/2010/main" val="1195614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CBB8C-8A54-45D7-B9B2-B06FC11717C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B02A0DB-BD8D-4A15-9BAE-9878764214C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133DFA-365E-4664-8D85-6EF3D1E2893F}"/>
              </a:ext>
            </a:extLst>
          </p:cNvPr>
          <p:cNvSpPr>
            <a:spLocks noGrp="1"/>
          </p:cNvSpPr>
          <p:nvPr>
            <p:ph type="dt" sz="half" idx="10"/>
          </p:nvPr>
        </p:nvSpPr>
        <p:spPr/>
        <p:txBody>
          <a:bodyPr/>
          <a:lstStyle/>
          <a:p>
            <a:fld id="{4598DA50-A885-44B0-A867-71F27F3FB84A}" type="datetimeFigureOut">
              <a:rPr lang="en-US" smtClean="0"/>
              <a:t>8/17/2021</a:t>
            </a:fld>
            <a:endParaRPr lang="en-US"/>
          </a:p>
        </p:txBody>
      </p:sp>
      <p:sp>
        <p:nvSpPr>
          <p:cNvPr id="5" name="Footer Placeholder 4">
            <a:extLst>
              <a:ext uri="{FF2B5EF4-FFF2-40B4-BE49-F238E27FC236}">
                <a16:creationId xmlns:a16="http://schemas.microsoft.com/office/drawing/2014/main" id="{2DB7F6A5-B453-420A-BDFB-9E2D8DF64A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E330B0-16B6-4EAC-BFD2-C3DCBDBCC2E2}"/>
              </a:ext>
            </a:extLst>
          </p:cNvPr>
          <p:cNvSpPr>
            <a:spLocks noGrp="1"/>
          </p:cNvSpPr>
          <p:nvPr>
            <p:ph type="sldNum" sz="quarter" idx="12"/>
          </p:nvPr>
        </p:nvSpPr>
        <p:spPr/>
        <p:txBody>
          <a:bodyPr/>
          <a:lstStyle/>
          <a:p>
            <a:fld id="{B709840D-396D-418F-A6ED-E0521FB26750}" type="slidenum">
              <a:rPr lang="en-US" smtClean="0"/>
              <a:t>‹#›</a:t>
            </a:fld>
            <a:endParaRPr lang="en-US"/>
          </a:p>
        </p:txBody>
      </p:sp>
    </p:spTree>
    <p:extLst>
      <p:ext uri="{BB962C8B-B14F-4D97-AF65-F5344CB8AC3E}">
        <p14:creationId xmlns:p14="http://schemas.microsoft.com/office/powerpoint/2010/main" val="33716612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0467933-36F2-4F5E-8342-45519C91F5A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36CE00E-9906-427B-858E-7B5308EFF56C}"/>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A512BB-40F2-432A-8EAF-C147CA7C516D}"/>
              </a:ext>
            </a:extLst>
          </p:cNvPr>
          <p:cNvSpPr>
            <a:spLocks noGrp="1"/>
          </p:cNvSpPr>
          <p:nvPr>
            <p:ph type="dt" sz="half" idx="10"/>
          </p:nvPr>
        </p:nvSpPr>
        <p:spPr/>
        <p:txBody>
          <a:bodyPr/>
          <a:lstStyle/>
          <a:p>
            <a:fld id="{4598DA50-A885-44B0-A867-71F27F3FB84A}" type="datetimeFigureOut">
              <a:rPr lang="en-US" smtClean="0"/>
              <a:t>8/17/2021</a:t>
            </a:fld>
            <a:endParaRPr lang="en-US"/>
          </a:p>
        </p:txBody>
      </p:sp>
      <p:sp>
        <p:nvSpPr>
          <p:cNvPr id="5" name="Footer Placeholder 4">
            <a:extLst>
              <a:ext uri="{FF2B5EF4-FFF2-40B4-BE49-F238E27FC236}">
                <a16:creationId xmlns:a16="http://schemas.microsoft.com/office/drawing/2014/main" id="{3D353910-9A22-4DE3-A21E-09C114A7AC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F545D6-C32A-4982-B9FB-FED9B23D967A}"/>
              </a:ext>
            </a:extLst>
          </p:cNvPr>
          <p:cNvSpPr>
            <a:spLocks noGrp="1"/>
          </p:cNvSpPr>
          <p:nvPr>
            <p:ph type="sldNum" sz="quarter" idx="12"/>
          </p:nvPr>
        </p:nvSpPr>
        <p:spPr/>
        <p:txBody>
          <a:bodyPr/>
          <a:lstStyle/>
          <a:p>
            <a:fld id="{B709840D-396D-418F-A6ED-E0521FB26750}" type="slidenum">
              <a:rPr lang="en-US" smtClean="0"/>
              <a:t>‹#›</a:t>
            </a:fld>
            <a:endParaRPr lang="en-US"/>
          </a:p>
        </p:txBody>
      </p:sp>
    </p:spTree>
    <p:extLst>
      <p:ext uri="{BB962C8B-B14F-4D97-AF65-F5344CB8AC3E}">
        <p14:creationId xmlns:p14="http://schemas.microsoft.com/office/powerpoint/2010/main" val="36166010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Content with Imag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EE9886-36F0-4E06-A3A6-D8F00B0665A1}"/>
              </a:ext>
            </a:extLst>
          </p:cNvPr>
          <p:cNvSpPr>
            <a:spLocks noGrp="1"/>
          </p:cNvSpPr>
          <p:nvPr>
            <p:ph idx="1"/>
          </p:nvPr>
        </p:nvSpPr>
        <p:spPr>
          <a:xfrm>
            <a:off x="538960" y="1825625"/>
            <a:ext cx="10832709" cy="4351338"/>
          </a:xfrm>
        </p:spPr>
        <p:txBody>
          <a:bodyPr lIns="0" tIns="0" rIns="0" bIns="0">
            <a:noAutofit/>
          </a:bodyPr>
          <a:lstStyle>
            <a:lvl1pPr>
              <a:defRPr sz="3200">
                <a:latin typeface="Arial Narrow" panose="020B0606020202030204" pitchFamily="34" charset="0"/>
              </a:defRPr>
            </a:lvl1pPr>
            <a:lvl2pPr>
              <a:defRPr sz="3200">
                <a:latin typeface="Arial Narrow" panose="020B0606020202030204" pitchFamily="34" charset="0"/>
              </a:defRPr>
            </a:lvl2pPr>
            <a:lvl3pPr>
              <a:defRPr sz="3200">
                <a:latin typeface="Arial Narrow" panose="020B0606020202030204" pitchFamily="34" charset="0"/>
              </a:defRPr>
            </a:lvl3pPr>
            <a:lvl4pPr>
              <a:defRPr sz="3200">
                <a:latin typeface="Arial Narrow" panose="020B0606020202030204" pitchFamily="34" charset="0"/>
              </a:defRPr>
            </a:lvl4pPr>
            <a:lvl5pPr>
              <a:defRPr sz="3200">
                <a:latin typeface="Arial Narrow" panose="020B0606020202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dirty="0"/>
          </a:p>
        </p:txBody>
      </p:sp>
      <p:sp>
        <p:nvSpPr>
          <p:cNvPr id="7" name="Rectangle 6">
            <a:extLst>
              <a:ext uri="{FF2B5EF4-FFF2-40B4-BE49-F238E27FC236}">
                <a16:creationId xmlns:a16="http://schemas.microsoft.com/office/drawing/2014/main" id="{76627016-BFC4-46D4-89DB-F72E3C3461EC}"/>
              </a:ext>
            </a:extLst>
          </p:cNvPr>
          <p:cNvSpPr/>
          <p:nvPr userDrawn="1"/>
        </p:nvSpPr>
        <p:spPr>
          <a:xfrm rot="10800000">
            <a:off x="515938" y="-16721"/>
            <a:ext cx="1258618" cy="1105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10" name="Group 9">
            <a:extLst>
              <a:ext uri="{FF2B5EF4-FFF2-40B4-BE49-F238E27FC236}">
                <a16:creationId xmlns:a16="http://schemas.microsoft.com/office/drawing/2014/main" id="{42E17FB3-B5C4-4B3A-A57B-C6493A9D0C66}"/>
              </a:ext>
            </a:extLst>
          </p:cNvPr>
          <p:cNvGrpSpPr/>
          <p:nvPr userDrawn="1"/>
        </p:nvGrpSpPr>
        <p:grpSpPr>
          <a:xfrm rot="8650774">
            <a:off x="5037655" y="4336093"/>
            <a:ext cx="1905000" cy="2354263"/>
            <a:chOff x="11114088" y="2241550"/>
            <a:chExt cx="1905000" cy="2354263"/>
          </a:xfrm>
          <a:solidFill>
            <a:schemeClr val="bg2"/>
          </a:solidFill>
        </p:grpSpPr>
        <p:sp>
          <p:nvSpPr>
            <p:cNvPr id="11" name="Freeform 5">
              <a:extLst>
                <a:ext uri="{FF2B5EF4-FFF2-40B4-BE49-F238E27FC236}">
                  <a16:creationId xmlns:a16="http://schemas.microsoft.com/office/drawing/2014/main" id="{DCA6C454-F761-4265-BB5E-DFD947CC3592}"/>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12" name="Freeform 6">
              <a:extLst>
                <a:ext uri="{FF2B5EF4-FFF2-40B4-BE49-F238E27FC236}">
                  <a16:creationId xmlns:a16="http://schemas.microsoft.com/office/drawing/2014/main" id="{6B853B2F-9E1C-4AC4-9344-8610498D5B52}"/>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sp>
          <p:nvSpPr>
            <p:cNvPr id="13" name="Freeform 7">
              <a:extLst>
                <a:ext uri="{FF2B5EF4-FFF2-40B4-BE49-F238E27FC236}">
                  <a16:creationId xmlns:a16="http://schemas.microsoft.com/office/drawing/2014/main" id="{B7FCC84B-2235-4948-8277-8363DFC691A4}"/>
                </a:ext>
              </a:extLst>
            </p:cNvPr>
            <p:cNvSpPr>
              <a:spLocks/>
            </p:cNvSpPr>
            <p:nvPr/>
          </p:nvSpPr>
          <p:spPr bwMode="auto">
            <a:xfrm>
              <a:off x="11728451" y="3071813"/>
              <a:ext cx="306388" cy="719138"/>
            </a:xfrm>
            <a:custGeom>
              <a:avLst/>
              <a:gdLst>
                <a:gd name="T0" fmla="*/ 0 w 72"/>
                <a:gd name="T1" fmla="*/ 84 h 169"/>
                <a:gd name="T2" fmla="*/ 20 w 72"/>
                <a:gd name="T3" fmla="*/ 20 h 169"/>
                <a:gd name="T4" fmla="*/ 42 w 72"/>
                <a:gd name="T5" fmla="*/ 9 h 169"/>
                <a:gd name="T6" fmla="*/ 62 w 72"/>
                <a:gd name="T7" fmla="*/ 44 h 169"/>
                <a:gd name="T8" fmla="*/ 62 w 72"/>
                <a:gd name="T9" fmla="*/ 125 h 169"/>
                <a:gd name="T10" fmla="*/ 43 w 72"/>
                <a:gd name="T11" fmla="*/ 159 h 169"/>
                <a:gd name="T12" fmla="*/ 20 w 72"/>
                <a:gd name="T13" fmla="*/ 148 h 169"/>
                <a:gd name="T14" fmla="*/ 0 w 72"/>
                <a:gd name="T15" fmla="*/ 84 h 1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9">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p>
          </p:txBody>
        </p:sp>
      </p:grpSp>
      <p:sp>
        <p:nvSpPr>
          <p:cNvPr id="15" name="Oval 14">
            <a:extLst>
              <a:ext uri="{FF2B5EF4-FFF2-40B4-BE49-F238E27FC236}">
                <a16:creationId xmlns:a16="http://schemas.microsoft.com/office/drawing/2014/main" id="{EF515B4A-CB20-4847-8E00-0DD66F1FEBB4}"/>
              </a:ext>
            </a:extLst>
          </p:cNvPr>
          <p:cNvSpPr/>
          <p:nvPr userDrawn="1"/>
        </p:nvSpPr>
        <p:spPr>
          <a:xfrm>
            <a:off x="11371669" y="6409397"/>
            <a:ext cx="280051" cy="2800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6" name="Slide Number Placeholder 5">
            <a:extLst>
              <a:ext uri="{FF2B5EF4-FFF2-40B4-BE49-F238E27FC236}">
                <a16:creationId xmlns:a16="http://schemas.microsoft.com/office/drawing/2014/main" id="{996B64B9-1DF0-4EE9-BAB5-72AFA94B9AFD}"/>
              </a:ext>
            </a:extLst>
          </p:cNvPr>
          <p:cNvSpPr>
            <a:spLocks noGrp="1"/>
          </p:cNvSpPr>
          <p:nvPr>
            <p:ph type="sldNum" sz="quarter" idx="12"/>
          </p:nvPr>
        </p:nvSpPr>
        <p:spPr>
          <a:xfrm>
            <a:off x="11363696" y="6455739"/>
            <a:ext cx="294460" cy="187367"/>
          </a:xfrm>
        </p:spPr>
        <p:txBody>
          <a:bodyPr lIns="0" tIns="0" rIns="0" bIns="0"/>
          <a:lstStyle>
            <a:lvl1pPr algn="ctr">
              <a:defRPr sz="900">
                <a:solidFill>
                  <a:schemeClr val="bg1"/>
                </a:solidFill>
                <a:latin typeface="+mn-lt"/>
              </a:defRPr>
            </a:lvl1pPr>
          </a:lstStyle>
          <a:p>
            <a:fld id="{9EC71654-96A5-4280-94F3-931C61A9F92C}" type="slidenum">
              <a:rPr lang="en-IN" smtClean="0"/>
              <a:pPr/>
              <a:t>‹#›</a:t>
            </a:fld>
            <a:endParaRPr lang="en-IN" dirty="0"/>
          </a:p>
        </p:txBody>
      </p:sp>
      <p:sp>
        <p:nvSpPr>
          <p:cNvPr id="14" name="Title 1">
            <a:extLst>
              <a:ext uri="{FF2B5EF4-FFF2-40B4-BE49-F238E27FC236}">
                <a16:creationId xmlns:a16="http://schemas.microsoft.com/office/drawing/2014/main" id="{2E646B4F-6CCB-724C-9D5E-6D5770023939}"/>
              </a:ext>
            </a:extLst>
          </p:cNvPr>
          <p:cNvSpPr>
            <a:spLocks noGrp="1"/>
          </p:cNvSpPr>
          <p:nvPr>
            <p:ph type="title"/>
          </p:nvPr>
        </p:nvSpPr>
        <p:spPr>
          <a:xfrm>
            <a:off x="459647" y="314650"/>
            <a:ext cx="10847758" cy="1325563"/>
          </a:xfrm>
        </p:spPr>
        <p:txBody>
          <a:bodyPr lIns="0" tIns="0" rIns="0" bIns="0">
            <a:noAutofit/>
          </a:bodyPr>
          <a:lstStyle>
            <a:lvl1pPr algn="ctr">
              <a:defRPr sz="3200" b="1" cap="all" baseline="0">
                <a:latin typeface="Arial Narrow" panose="020B0606020202030204" pitchFamily="34" charset="0"/>
              </a:defRPr>
            </a:lvl1pPr>
          </a:lstStyle>
          <a:p>
            <a:r>
              <a:rPr lang="en-US" dirty="0"/>
              <a:t>Click to edit Master title style</a:t>
            </a:r>
            <a:endParaRPr lang="en-IN" dirty="0"/>
          </a:p>
        </p:txBody>
      </p:sp>
    </p:spTree>
    <p:extLst>
      <p:ext uri="{BB962C8B-B14F-4D97-AF65-F5344CB8AC3E}">
        <p14:creationId xmlns:p14="http://schemas.microsoft.com/office/powerpoint/2010/main" val="24633306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ection Header with Imag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9087E09-D75F-4E26-B01E-A1A09BA2EA70}"/>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 name="Title 1">
            <a:extLst>
              <a:ext uri="{FF2B5EF4-FFF2-40B4-BE49-F238E27FC236}">
                <a16:creationId xmlns:a16="http://schemas.microsoft.com/office/drawing/2014/main" id="{AF7A70B7-7ADE-4E0B-B956-363B0B1AA613}"/>
              </a:ext>
            </a:extLst>
          </p:cNvPr>
          <p:cNvSpPr>
            <a:spLocks noGrp="1"/>
          </p:cNvSpPr>
          <p:nvPr>
            <p:ph type="title"/>
          </p:nvPr>
        </p:nvSpPr>
        <p:spPr>
          <a:xfrm>
            <a:off x="831850" y="182563"/>
            <a:ext cx="10515600" cy="940181"/>
          </a:xfrm>
        </p:spPr>
        <p:txBody>
          <a:bodyPr anchor="b">
            <a:noAutofit/>
          </a:bodyPr>
          <a:lstStyle>
            <a:lvl1pPr algn="ctr">
              <a:defRPr sz="4000" b="1" cap="all" baseline="0">
                <a:solidFill>
                  <a:schemeClr val="bg1"/>
                </a:solidFill>
              </a:defRPr>
            </a:lvl1pPr>
          </a:lstStyle>
          <a:p>
            <a:r>
              <a:rPr lang="en-US"/>
              <a:t>Click to edit Master title style</a:t>
            </a:r>
            <a:endParaRPr lang="en-IN" dirty="0"/>
          </a:p>
        </p:txBody>
      </p:sp>
      <p:sp>
        <p:nvSpPr>
          <p:cNvPr id="3" name="Text Placeholder 2">
            <a:extLst>
              <a:ext uri="{FF2B5EF4-FFF2-40B4-BE49-F238E27FC236}">
                <a16:creationId xmlns:a16="http://schemas.microsoft.com/office/drawing/2014/main" id="{4ACB5603-8A62-4D45-B6EF-0D7E2D5FC4F7}"/>
              </a:ext>
            </a:extLst>
          </p:cNvPr>
          <p:cNvSpPr>
            <a:spLocks noGrp="1"/>
          </p:cNvSpPr>
          <p:nvPr>
            <p:ph type="body" idx="1" hasCustomPrompt="1"/>
          </p:nvPr>
        </p:nvSpPr>
        <p:spPr>
          <a:xfrm>
            <a:off x="2139388" y="1154832"/>
            <a:ext cx="7900525" cy="764460"/>
          </a:xfrm>
        </p:spPr>
        <p:txBody>
          <a:bodyPr>
            <a:noAutofit/>
          </a:bodyPr>
          <a:lstStyle>
            <a:lvl1pPr marL="0" indent="0" algn="ctr">
              <a:buNone/>
              <a:defRPr sz="1800" cap="none"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Dummy Text Comes Here</a:t>
            </a:r>
          </a:p>
        </p:txBody>
      </p:sp>
      <p:sp>
        <p:nvSpPr>
          <p:cNvPr id="11" name="Oval 10">
            <a:extLst>
              <a:ext uri="{FF2B5EF4-FFF2-40B4-BE49-F238E27FC236}">
                <a16:creationId xmlns:a16="http://schemas.microsoft.com/office/drawing/2014/main" id="{8931D2A9-0B92-4197-8802-80424C14EA7E}"/>
              </a:ext>
            </a:extLst>
          </p:cNvPr>
          <p:cNvSpPr/>
          <p:nvPr userDrawn="1"/>
        </p:nvSpPr>
        <p:spPr>
          <a:xfrm>
            <a:off x="11371669" y="6409397"/>
            <a:ext cx="280051" cy="2800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 name="Slide Number Placeholder 5">
            <a:extLst>
              <a:ext uri="{FF2B5EF4-FFF2-40B4-BE49-F238E27FC236}">
                <a16:creationId xmlns:a16="http://schemas.microsoft.com/office/drawing/2014/main" id="{533B74B0-30B9-45C2-9AE6-45D1978AAFAE}"/>
              </a:ext>
            </a:extLst>
          </p:cNvPr>
          <p:cNvSpPr>
            <a:spLocks noGrp="1"/>
          </p:cNvSpPr>
          <p:nvPr>
            <p:ph type="sldNum" sz="quarter" idx="12"/>
          </p:nvPr>
        </p:nvSpPr>
        <p:spPr>
          <a:xfrm>
            <a:off x="11363696" y="6455739"/>
            <a:ext cx="294460" cy="187367"/>
          </a:xfrm>
        </p:spPr>
        <p:txBody>
          <a:bodyPr lIns="0" tIns="0" rIns="0" bIns="0"/>
          <a:lstStyle>
            <a:lvl1pPr algn="ctr">
              <a:defRPr sz="900">
                <a:solidFill>
                  <a:srgbClr val="2C567A"/>
                </a:solidFill>
                <a:latin typeface="+mn-lt"/>
              </a:defRPr>
            </a:lvl1pPr>
          </a:lstStyle>
          <a:p>
            <a:fld id="{9EC71654-96A5-4280-94F3-931C61A9F92C}" type="slidenum">
              <a:rPr lang="en-IN" smtClean="0"/>
              <a:pPr/>
              <a:t>‹#›</a:t>
            </a:fld>
            <a:endParaRPr lang="en-IN" dirty="0"/>
          </a:p>
        </p:txBody>
      </p:sp>
      <p:sp>
        <p:nvSpPr>
          <p:cNvPr id="15" name="Picture Placeholder 14">
            <a:extLst>
              <a:ext uri="{FF2B5EF4-FFF2-40B4-BE49-F238E27FC236}">
                <a16:creationId xmlns:a16="http://schemas.microsoft.com/office/drawing/2014/main" id="{B5A30B6B-EEDB-4142-8138-D50F5A307D76}"/>
              </a:ext>
            </a:extLst>
          </p:cNvPr>
          <p:cNvSpPr>
            <a:spLocks noGrp="1"/>
          </p:cNvSpPr>
          <p:nvPr>
            <p:ph type="pic" sz="quarter" idx="13"/>
          </p:nvPr>
        </p:nvSpPr>
        <p:spPr>
          <a:xfrm>
            <a:off x="2993041" y="2270376"/>
            <a:ext cx="6206400" cy="4587625"/>
          </a:xfrm>
          <a:custGeom>
            <a:avLst/>
            <a:gdLst>
              <a:gd name="connsiteX0" fmla="*/ 3103200 w 6206400"/>
              <a:gd name="connsiteY0" fmla="*/ 0 h 4587625"/>
              <a:gd name="connsiteX1" fmla="*/ 6206400 w 6206400"/>
              <a:gd name="connsiteY1" fmla="*/ 3103200 h 4587625"/>
              <a:gd name="connsiteX2" fmla="*/ 5831861 w 6206400"/>
              <a:gd name="connsiteY2" fmla="*/ 4582370 h 4587625"/>
              <a:gd name="connsiteX3" fmla="*/ 5828668 w 6206400"/>
              <a:gd name="connsiteY3" fmla="*/ 4587625 h 4587625"/>
              <a:gd name="connsiteX4" fmla="*/ 377733 w 6206400"/>
              <a:gd name="connsiteY4" fmla="*/ 4587625 h 4587625"/>
              <a:gd name="connsiteX5" fmla="*/ 374540 w 6206400"/>
              <a:gd name="connsiteY5" fmla="*/ 4582370 h 4587625"/>
              <a:gd name="connsiteX6" fmla="*/ 0 w 6206400"/>
              <a:gd name="connsiteY6" fmla="*/ 3103200 h 4587625"/>
              <a:gd name="connsiteX7" fmla="*/ 3103200 w 6206400"/>
              <a:gd name="connsiteY7" fmla="*/ 0 h 458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06400" h="4587625">
                <a:moveTo>
                  <a:pt x="3103200" y="0"/>
                </a:moveTo>
                <a:cubicBezTo>
                  <a:pt x="4817050" y="0"/>
                  <a:pt x="6206400" y="1389350"/>
                  <a:pt x="6206400" y="3103200"/>
                </a:cubicBezTo>
                <a:cubicBezTo>
                  <a:pt x="6206400" y="3638778"/>
                  <a:pt x="6070721" y="4142667"/>
                  <a:pt x="5831861" y="4582370"/>
                </a:cubicBezTo>
                <a:lnTo>
                  <a:pt x="5828668" y="4587625"/>
                </a:lnTo>
                <a:lnTo>
                  <a:pt x="377733" y="4587625"/>
                </a:lnTo>
                <a:lnTo>
                  <a:pt x="374540" y="4582370"/>
                </a:lnTo>
                <a:cubicBezTo>
                  <a:pt x="135679" y="4142667"/>
                  <a:pt x="0" y="3638778"/>
                  <a:pt x="0" y="3103200"/>
                </a:cubicBezTo>
                <a:cubicBezTo>
                  <a:pt x="0" y="1389350"/>
                  <a:pt x="1389350" y="0"/>
                  <a:pt x="3103200" y="0"/>
                </a:cubicBezTo>
                <a:close/>
              </a:path>
            </a:pathLst>
          </a:custGeom>
          <a:solidFill>
            <a:schemeClr val="bg2"/>
          </a:solidFill>
        </p:spPr>
        <p:txBody>
          <a:bodyPr wrap="square" anchor="ctr">
            <a:noAutofit/>
          </a:bodyPr>
          <a:lstStyle>
            <a:lvl1pPr marL="0" indent="0" algn="ctr">
              <a:buNone/>
              <a:defRPr sz="2400"/>
            </a:lvl1pPr>
          </a:lstStyle>
          <a:p>
            <a:r>
              <a:rPr lang="en-US"/>
              <a:t>Click icon to add picture</a:t>
            </a:r>
            <a:endParaRPr lang="en-IN" dirty="0"/>
          </a:p>
        </p:txBody>
      </p:sp>
    </p:spTree>
    <p:extLst>
      <p:ext uri="{BB962C8B-B14F-4D97-AF65-F5344CB8AC3E}">
        <p14:creationId xmlns:p14="http://schemas.microsoft.com/office/powerpoint/2010/main" val="34689013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and Content 0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70CD0-696D-4313-96BA-4AA72C813BD0}"/>
              </a:ext>
            </a:extLst>
          </p:cNvPr>
          <p:cNvSpPr>
            <a:spLocks noGrp="1"/>
          </p:cNvSpPr>
          <p:nvPr>
            <p:ph type="title"/>
          </p:nvPr>
        </p:nvSpPr>
        <p:spPr>
          <a:xfrm>
            <a:off x="515938" y="499595"/>
            <a:ext cx="4937211" cy="1325563"/>
          </a:xfrm>
        </p:spPr>
        <p:txBody>
          <a:bodyPr lIns="0" tIns="0" rIns="0" bIns="0">
            <a:noAutofit/>
          </a:bodyPr>
          <a:lstStyle>
            <a:lvl1pPr>
              <a:defRPr sz="3200" b="1" cap="all" baseline="0"/>
            </a:lvl1pPr>
          </a:lstStyle>
          <a:p>
            <a:r>
              <a:rPr lang="en-US"/>
              <a:t>Click to edit Master title style</a:t>
            </a:r>
            <a:endParaRPr lang="en-IN" dirty="0"/>
          </a:p>
        </p:txBody>
      </p:sp>
      <p:sp>
        <p:nvSpPr>
          <p:cNvPr id="3" name="Content Placeholder 2">
            <a:extLst>
              <a:ext uri="{FF2B5EF4-FFF2-40B4-BE49-F238E27FC236}">
                <a16:creationId xmlns:a16="http://schemas.microsoft.com/office/drawing/2014/main" id="{0FEE9886-36F0-4E06-A3A6-D8F00B0665A1}"/>
              </a:ext>
            </a:extLst>
          </p:cNvPr>
          <p:cNvSpPr>
            <a:spLocks noGrp="1"/>
          </p:cNvSpPr>
          <p:nvPr>
            <p:ph idx="1"/>
          </p:nvPr>
        </p:nvSpPr>
        <p:spPr>
          <a:xfrm>
            <a:off x="538960" y="1825625"/>
            <a:ext cx="4914189" cy="4351338"/>
          </a:xfrm>
        </p:spPr>
        <p:txBody>
          <a:bodyPr lIns="0" tIns="0" rIns="0" bIns="0">
            <a:noAutofit/>
          </a:bodyPr>
          <a:lstStyle>
            <a:lvl1pPr>
              <a:defRPr sz="2400"/>
            </a:lvl1pPr>
            <a:lvl2pPr>
              <a:defRPr sz="2000"/>
            </a:lvl2pPr>
            <a:lvl3pPr>
              <a:defRPr sz="1800"/>
            </a:lvl3pPr>
            <a:lvl4pPr>
              <a:defRPr sz="1600"/>
            </a:lvl4pPr>
            <a:lvl5pPr>
              <a:defRPr sz="16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dirty="0"/>
          </a:p>
        </p:txBody>
      </p:sp>
      <p:sp>
        <p:nvSpPr>
          <p:cNvPr id="7" name="Rectangle 6">
            <a:extLst>
              <a:ext uri="{FF2B5EF4-FFF2-40B4-BE49-F238E27FC236}">
                <a16:creationId xmlns:a16="http://schemas.microsoft.com/office/drawing/2014/main" id="{76627016-BFC4-46D4-89DB-F72E3C3461EC}"/>
              </a:ext>
            </a:extLst>
          </p:cNvPr>
          <p:cNvSpPr/>
          <p:nvPr userDrawn="1"/>
        </p:nvSpPr>
        <p:spPr>
          <a:xfrm rot="10800000">
            <a:off x="515938" y="-16721"/>
            <a:ext cx="1258618" cy="1105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5" name="Oval 14">
            <a:extLst>
              <a:ext uri="{FF2B5EF4-FFF2-40B4-BE49-F238E27FC236}">
                <a16:creationId xmlns:a16="http://schemas.microsoft.com/office/drawing/2014/main" id="{EF515B4A-CB20-4847-8E00-0DD66F1FEBB4}"/>
              </a:ext>
            </a:extLst>
          </p:cNvPr>
          <p:cNvSpPr/>
          <p:nvPr userDrawn="1"/>
        </p:nvSpPr>
        <p:spPr>
          <a:xfrm>
            <a:off x="11371669" y="6409397"/>
            <a:ext cx="280051" cy="2800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6" name="Slide Number Placeholder 5">
            <a:extLst>
              <a:ext uri="{FF2B5EF4-FFF2-40B4-BE49-F238E27FC236}">
                <a16:creationId xmlns:a16="http://schemas.microsoft.com/office/drawing/2014/main" id="{996B64B9-1DF0-4EE9-BAB5-72AFA94B9AFD}"/>
              </a:ext>
            </a:extLst>
          </p:cNvPr>
          <p:cNvSpPr>
            <a:spLocks noGrp="1"/>
          </p:cNvSpPr>
          <p:nvPr>
            <p:ph type="sldNum" sz="quarter" idx="12"/>
          </p:nvPr>
        </p:nvSpPr>
        <p:spPr>
          <a:xfrm>
            <a:off x="11363696" y="6455739"/>
            <a:ext cx="294460" cy="187367"/>
          </a:xfrm>
        </p:spPr>
        <p:txBody>
          <a:bodyPr lIns="0" tIns="0" rIns="0" bIns="0"/>
          <a:lstStyle>
            <a:lvl1pPr algn="ctr">
              <a:defRPr sz="900">
                <a:solidFill>
                  <a:schemeClr val="bg1"/>
                </a:solidFill>
                <a:latin typeface="+mn-lt"/>
              </a:defRPr>
            </a:lvl1pPr>
          </a:lstStyle>
          <a:p>
            <a:fld id="{9EC71654-96A5-4280-94F3-931C61A9F92C}" type="slidenum">
              <a:rPr lang="en-IN" smtClean="0"/>
              <a:pPr/>
              <a:t>‹#›</a:t>
            </a:fld>
            <a:endParaRPr lang="en-IN" dirty="0"/>
          </a:p>
        </p:txBody>
      </p:sp>
    </p:spTree>
    <p:extLst>
      <p:ext uri="{BB962C8B-B14F-4D97-AF65-F5344CB8AC3E}">
        <p14:creationId xmlns:p14="http://schemas.microsoft.com/office/powerpoint/2010/main" val="14136076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823B1B2-A90E-46E8-AED6-C9C9938EFFA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A0EDF98-55A1-496F-A940-EC4482EB7B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849035-6A0B-4415-895B-1B2B491075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98DA50-A885-44B0-A867-71F27F3FB84A}" type="datetimeFigureOut">
              <a:rPr lang="en-US" smtClean="0"/>
              <a:t>8/17/2021</a:t>
            </a:fld>
            <a:endParaRPr lang="en-US"/>
          </a:p>
        </p:txBody>
      </p:sp>
      <p:sp>
        <p:nvSpPr>
          <p:cNvPr id="5" name="Footer Placeholder 4">
            <a:extLst>
              <a:ext uri="{FF2B5EF4-FFF2-40B4-BE49-F238E27FC236}">
                <a16:creationId xmlns:a16="http://schemas.microsoft.com/office/drawing/2014/main" id="{D19B5242-401B-4B68-8BCE-7009813E1EB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6762073-951E-4D21-884A-B76AAC7C5B9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09840D-396D-418F-A6ED-E0521FB26750}" type="slidenum">
              <a:rPr lang="en-US" smtClean="0"/>
              <a:t>‹#›</a:t>
            </a:fld>
            <a:endParaRPr lang="en-US"/>
          </a:p>
        </p:txBody>
      </p:sp>
    </p:spTree>
    <p:extLst>
      <p:ext uri="{BB962C8B-B14F-4D97-AF65-F5344CB8AC3E}">
        <p14:creationId xmlns:p14="http://schemas.microsoft.com/office/powerpoint/2010/main" val="41281688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2.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2.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2.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2.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2.png"/><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2.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2.png"/><Relationship Id="rId4" Type="http://schemas.openxmlformats.org/officeDocument/2006/relationships/image" Target="../media/image9.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2.png"/><Relationship Id="rId5" Type="http://schemas.microsoft.com/office/2007/relationships/hdphoto" Target="../media/hdphoto1.wdp"/><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5" Type="http://schemas.openxmlformats.org/officeDocument/2006/relationships/image" Target="../media/image2.png"/><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5" Type="http://schemas.openxmlformats.org/officeDocument/2006/relationships/image" Target="../media/image2.png"/><Relationship Id="rId4" Type="http://schemas.openxmlformats.org/officeDocument/2006/relationships/image" Target="../media/image12.jpeg"/></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23.m4a"/><Relationship Id="rId1" Type="http://schemas.microsoft.com/office/2007/relationships/media" Target="../media/media23.m4a"/><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4.m4a"/><Relationship Id="rId1" Type="http://schemas.microsoft.com/office/2007/relationships/media" Target="../media/media24.m4a"/><Relationship Id="rId5" Type="http://schemas.openxmlformats.org/officeDocument/2006/relationships/image" Target="../media/image2.png"/><Relationship Id="rId4" Type="http://schemas.openxmlformats.org/officeDocument/2006/relationships/image" Target="../media/image16.png"/></Relationships>
</file>

<file path=ppt/slides/_rels/slide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5.m4a"/><Relationship Id="rId1" Type="http://schemas.microsoft.com/office/2007/relationships/media" Target="../media/media25.m4a"/><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14.xml"/><Relationship Id="rId5" Type="http://schemas.openxmlformats.org/officeDocument/2006/relationships/image" Target="../media/image20.png"/><Relationship Id="rId4" Type="http://schemas.openxmlformats.org/officeDocument/2006/relationships/image" Target="../media/image19.png"/></Relationships>
</file>

<file path=ppt/slides/_rels/slide3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66DDE-35ED-4DB2-8F4D-2276E1BA123F}"/>
              </a:ext>
            </a:extLst>
          </p:cNvPr>
          <p:cNvSpPr>
            <a:spLocks noGrp="1"/>
          </p:cNvSpPr>
          <p:nvPr>
            <p:ph type="ctrTitle"/>
          </p:nvPr>
        </p:nvSpPr>
        <p:spPr>
          <a:xfrm>
            <a:off x="128588" y="114300"/>
            <a:ext cx="12063412" cy="869949"/>
          </a:xfrm>
        </p:spPr>
        <p:txBody>
          <a:bodyPr>
            <a:normAutofit fontScale="90000"/>
          </a:bodyPr>
          <a:lstStyle/>
          <a:p>
            <a:r>
              <a:rPr lang="en-US" dirty="0"/>
              <a:t>INTRODUCTION TO RESEARCH</a:t>
            </a:r>
          </a:p>
        </p:txBody>
      </p:sp>
      <p:sp>
        <p:nvSpPr>
          <p:cNvPr id="3" name="Subtitle 2">
            <a:extLst>
              <a:ext uri="{FF2B5EF4-FFF2-40B4-BE49-F238E27FC236}">
                <a16:creationId xmlns:a16="http://schemas.microsoft.com/office/drawing/2014/main" id="{3DD0CBBF-3A36-4338-934F-4B803878897A}"/>
              </a:ext>
            </a:extLst>
          </p:cNvPr>
          <p:cNvSpPr>
            <a:spLocks noGrp="1"/>
          </p:cNvSpPr>
          <p:nvPr>
            <p:ph type="subTitle" idx="1"/>
          </p:nvPr>
        </p:nvSpPr>
        <p:spPr>
          <a:xfrm>
            <a:off x="1781175" y="4845051"/>
            <a:ext cx="9144000" cy="1655762"/>
          </a:xfrm>
        </p:spPr>
        <p:txBody>
          <a:bodyPr>
            <a:normAutofit/>
          </a:bodyPr>
          <a:lstStyle/>
          <a:p>
            <a:r>
              <a:rPr lang="en-US" sz="4400" dirty="0"/>
              <a:t>Action Research &amp; Data Analysis</a:t>
            </a:r>
          </a:p>
          <a:p>
            <a:r>
              <a:rPr lang="en-US" sz="4400" dirty="0"/>
              <a:t>LECTURE 1</a:t>
            </a:r>
          </a:p>
        </p:txBody>
      </p:sp>
      <p:pic>
        <p:nvPicPr>
          <p:cNvPr id="1026" name="Picture 2" descr="What is Research? - Purpose of Research">
            <a:extLst>
              <a:ext uri="{FF2B5EF4-FFF2-40B4-BE49-F238E27FC236}">
                <a16:creationId xmlns:a16="http://schemas.microsoft.com/office/drawing/2014/main" id="{3CE2D0E0-DE8F-4247-960E-E024AA70B3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3500" y="1047750"/>
            <a:ext cx="9525000" cy="3352800"/>
          </a:xfrm>
          <a:prstGeom prst="rect">
            <a:avLst/>
          </a:prstGeom>
          <a:noFill/>
          <a:extLst>
            <a:ext uri="{909E8E84-426E-40DD-AFC4-6F175D3DCCD1}">
              <a14:hiddenFill xmlns:a14="http://schemas.microsoft.com/office/drawing/2010/main">
                <a:solidFill>
                  <a:srgbClr val="FFFFFF"/>
                </a:solidFill>
              </a14:hiddenFill>
            </a:ext>
          </a:extLst>
        </p:spPr>
      </p:pic>
      <p:pic>
        <p:nvPicPr>
          <p:cNvPr id="4" name="Recorded Sound">
            <a:hlinkClick r:id="" action="ppaction://media"/>
            <a:extLst>
              <a:ext uri="{FF2B5EF4-FFF2-40B4-BE49-F238E27FC236}">
                <a16:creationId xmlns:a16="http://schemas.microsoft.com/office/drawing/2014/main" id="{B581740A-6524-45E9-BABF-BD2333BC7C7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19113" y="244474"/>
            <a:ext cx="609600" cy="609600"/>
          </a:xfrm>
          <a:prstGeom prst="rect">
            <a:avLst/>
          </a:prstGeom>
        </p:spPr>
      </p:pic>
    </p:spTree>
    <p:extLst>
      <p:ext uri="{BB962C8B-B14F-4D97-AF65-F5344CB8AC3E}">
        <p14:creationId xmlns:p14="http://schemas.microsoft.com/office/powerpoint/2010/main" val="2463359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342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3C259-8057-4954-B986-0EBE724F4E2F}"/>
              </a:ext>
            </a:extLst>
          </p:cNvPr>
          <p:cNvSpPr>
            <a:spLocks noGrp="1"/>
          </p:cNvSpPr>
          <p:nvPr>
            <p:ph type="title"/>
          </p:nvPr>
        </p:nvSpPr>
        <p:spPr>
          <a:xfrm>
            <a:off x="838200" y="365126"/>
            <a:ext cx="10515600" cy="1325563"/>
          </a:xfrm>
        </p:spPr>
        <p:txBody>
          <a:bodyPr/>
          <a:lstStyle/>
          <a:p>
            <a:r>
              <a:rPr lang="en-US" b="1" dirty="0"/>
              <a:t>What is Research?</a:t>
            </a:r>
            <a:endParaRPr lang="en-US" dirty="0"/>
          </a:p>
        </p:txBody>
      </p:sp>
      <p:sp>
        <p:nvSpPr>
          <p:cNvPr id="3" name="Content Placeholder 2">
            <a:extLst>
              <a:ext uri="{FF2B5EF4-FFF2-40B4-BE49-F238E27FC236}">
                <a16:creationId xmlns:a16="http://schemas.microsoft.com/office/drawing/2014/main" id="{66C5F078-89F7-46DA-98DE-8E6F89D0FB25}"/>
              </a:ext>
            </a:extLst>
          </p:cNvPr>
          <p:cNvSpPr>
            <a:spLocks noGrp="1"/>
          </p:cNvSpPr>
          <p:nvPr>
            <p:ph idx="1"/>
          </p:nvPr>
        </p:nvSpPr>
        <p:spPr>
          <a:xfrm>
            <a:off x="538163" y="1690687"/>
            <a:ext cx="5714999" cy="4802187"/>
          </a:xfrm>
        </p:spPr>
        <p:txBody>
          <a:bodyPr>
            <a:normAutofit lnSpcReduction="10000"/>
          </a:bodyPr>
          <a:lstStyle/>
          <a:p>
            <a:r>
              <a:rPr lang="en-US" sz="3200" dirty="0"/>
              <a:t>Research is defined as careful consideration of study regarding a particular concern or problem using scientific methods. </a:t>
            </a:r>
          </a:p>
          <a:p>
            <a:r>
              <a:rPr lang="en-US" sz="3200" dirty="0"/>
              <a:t>According to the American sociologist Earl Robert Babbie, “research is a systematic inquiry to describe, explain, predict, and control the observed phenomenon. </a:t>
            </a:r>
          </a:p>
        </p:txBody>
      </p:sp>
      <p:sp>
        <p:nvSpPr>
          <p:cNvPr id="5" name="Rectangle 4">
            <a:extLst>
              <a:ext uri="{FF2B5EF4-FFF2-40B4-BE49-F238E27FC236}">
                <a16:creationId xmlns:a16="http://schemas.microsoft.com/office/drawing/2014/main" id="{981F7F3E-B486-416F-B45D-FB82A711E9F4}"/>
              </a:ext>
            </a:extLst>
          </p:cNvPr>
          <p:cNvSpPr/>
          <p:nvPr/>
        </p:nvSpPr>
        <p:spPr>
          <a:xfrm>
            <a:off x="6253162" y="2953444"/>
            <a:ext cx="5400675" cy="523220"/>
          </a:xfrm>
          <a:prstGeom prst="rect">
            <a:avLst/>
          </a:prstGeom>
        </p:spPr>
        <p:txBody>
          <a:bodyPr wrap="square">
            <a:spAutoFit/>
          </a:bodyPr>
          <a:lstStyle/>
          <a:p>
            <a:endParaRPr lang="en-US" sz="2800" dirty="0"/>
          </a:p>
        </p:txBody>
      </p:sp>
      <p:sp>
        <p:nvSpPr>
          <p:cNvPr id="6" name="TextBox 5">
            <a:extLst>
              <a:ext uri="{FF2B5EF4-FFF2-40B4-BE49-F238E27FC236}">
                <a16:creationId xmlns:a16="http://schemas.microsoft.com/office/drawing/2014/main" id="{9C8C7239-DE62-41D7-9B8E-D76F1AF532EA}"/>
              </a:ext>
            </a:extLst>
          </p:cNvPr>
          <p:cNvSpPr txBox="1"/>
          <p:nvPr/>
        </p:nvSpPr>
        <p:spPr>
          <a:xfrm>
            <a:off x="6253162" y="585788"/>
            <a:ext cx="5714999" cy="6124754"/>
          </a:xfrm>
          <a:prstGeom prst="rect">
            <a:avLst/>
          </a:prstGeom>
          <a:noFill/>
        </p:spPr>
        <p:txBody>
          <a:bodyPr wrap="square" rtlCol="0">
            <a:spAutoFit/>
          </a:bodyPr>
          <a:lstStyle/>
          <a:p>
            <a:r>
              <a:rPr lang="en-US" sz="2800" dirty="0"/>
              <a:t>Examples of Research Questions:</a:t>
            </a:r>
          </a:p>
          <a:p>
            <a:pPr marL="457200" indent="-457200">
              <a:buFont typeface="Arial" panose="020B0604020202020204" pitchFamily="34" charset="0"/>
              <a:buChar char="•"/>
            </a:pPr>
            <a:r>
              <a:rPr lang="en-US" sz="2800" dirty="0"/>
              <a:t>How can sexual health clinics in district X develop their services and communications to be more LGBT-inclusive?</a:t>
            </a:r>
          </a:p>
          <a:p>
            <a:pPr marL="457200" indent="-457200">
              <a:buFont typeface="Arial" panose="020B0604020202020204" pitchFamily="34" charset="0"/>
              <a:buChar char="•"/>
            </a:pPr>
            <a:r>
              <a:rPr lang="en-US" sz="2800" dirty="0"/>
              <a:t>What are the most effective communication strategies for increasing vaccination rates among those under-30s in region X?</a:t>
            </a:r>
          </a:p>
          <a:p>
            <a:pPr marL="457200" indent="-457200">
              <a:buFont typeface="Arial" panose="020B0604020202020204" pitchFamily="34" charset="0"/>
              <a:buChar char="•"/>
            </a:pPr>
            <a:r>
              <a:rPr lang="en-US" sz="2800" dirty="0"/>
              <a:t>How do the US and the UK compare in health outcomes and patient satisfaction among low-income people with chronic illnesses?</a:t>
            </a:r>
          </a:p>
        </p:txBody>
      </p:sp>
      <p:pic>
        <p:nvPicPr>
          <p:cNvPr id="4" name="Recorded Sound">
            <a:hlinkClick r:id="" action="ppaction://media"/>
            <a:extLst>
              <a:ext uri="{FF2B5EF4-FFF2-40B4-BE49-F238E27FC236}">
                <a16:creationId xmlns:a16="http://schemas.microsoft.com/office/drawing/2014/main" id="{0A80FF49-0513-42DD-9F3D-495C90E603F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90538" y="0"/>
            <a:ext cx="609600" cy="609600"/>
          </a:xfrm>
          <a:prstGeom prst="rect">
            <a:avLst/>
          </a:prstGeom>
        </p:spPr>
      </p:pic>
    </p:spTree>
    <p:extLst>
      <p:ext uri="{BB962C8B-B14F-4D97-AF65-F5344CB8AC3E}">
        <p14:creationId xmlns:p14="http://schemas.microsoft.com/office/powerpoint/2010/main" val="397149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 calcmode="lin" valueType="num">
                                      <p:cBhvr additive="base">
                                        <p:cTn id="19"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xEl>
                                              <p:pRg st="1" end="1"/>
                                            </p:txEl>
                                          </p:spTgt>
                                        </p:tgtEl>
                                        <p:attrNameLst>
                                          <p:attrName>style.visibility</p:attrName>
                                        </p:attrNameLst>
                                      </p:cBhvr>
                                      <p:to>
                                        <p:strVal val="visible"/>
                                      </p:to>
                                    </p:set>
                                    <p:anim calcmode="lin" valueType="num">
                                      <p:cBhvr additive="base">
                                        <p:cTn id="25"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anim calcmode="lin" valueType="num">
                                      <p:cBhvr additive="base">
                                        <p:cTn id="31"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
                                            <p:txEl>
                                              <p:pRg st="3" end="3"/>
                                            </p:txEl>
                                          </p:spTgt>
                                        </p:tgtEl>
                                        <p:attrNameLst>
                                          <p:attrName>style.visibility</p:attrName>
                                        </p:attrNameLst>
                                      </p:cBhvr>
                                      <p:to>
                                        <p:strVal val="visible"/>
                                      </p:to>
                                    </p:set>
                                    <p:anim calcmode="lin" valueType="num">
                                      <p:cBhvr additive="base">
                                        <p:cTn id="37"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 presetClass="mediacall" presetSubtype="0" fill="hold" nodeType="clickEffect">
                                  <p:stCondLst>
                                    <p:cond delay="0"/>
                                  </p:stCondLst>
                                  <p:childTnLst>
                                    <p:cmd type="call" cmd="playFrom(0.0)">
                                      <p:cBhvr>
                                        <p:cTn id="42" dur="1714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43"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DF75F-BEE9-4388-8BE1-5B0022C1991F}"/>
              </a:ext>
            </a:extLst>
          </p:cNvPr>
          <p:cNvSpPr>
            <a:spLocks noGrp="1"/>
          </p:cNvSpPr>
          <p:nvPr>
            <p:ph type="title"/>
          </p:nvPr>
        </p:nvSpPr>
        <p:spPr>
          <a:xfrm>
            <a:off x="723900" y="200025"/>
            <a:ext cx="10515600" cy="647828"/>
          </a:xfrm>
        </p:spPr>
        <p:txBody>
          <a:bodyPr>
            <a:normAutofit fontScale="90000"/>
          </a:bodyPr>
          <a:lstStyle/>
          <a:p>
            <a:r>
              <a:rPr lang="en-US" dirty="0"/>
              <a:t>Purpose of Research </a:t>
            </a:r>
          </a:p>
        </p:txBody>
      </p:sp>
      <p:sp>
        <p:nvSpPr>
          <p:cNvPr id="3" name="Content Placeholder 2">
            <a:extLst>
              <a:ext uri="{FF2B5EF4-FFF2-40B4-BE49-F238E27FC236}">
                <a16:creationId xmlns:a16="http://schemas.microsoft.com/office/drawing/2014/main" id="{688A0015-5774-4BAE-A465-4A6F15B18061}"/>
              </a:ext>
            </a:extLst>
          </p:cNvPr>
          <p:cNvSpPr>
            <a:spLocks noGrp="1"/>
          </p:cNvSpPr>
          <p:nvPr>
            <p:ph idx="1"/>
          </p:nvPr>
        </p:nvSpPr>
        <p:spPr>
          <a:xfrm>
            <a:off x="723900" y="1327149"/>
            <a:ext cx="5534024" cy="5146676"/>
          </a:xfrm>
        </p:spPr>
        <p:txBody>
          <a:bodyPr>
            <a:normAutofit lnSpcReduction="10000"/>
          </a:bodyPr>
          <a:lstStyle/>
          <a:p>
            <a:r>
              <a:rPr lang="en-US" sz="3200" dirty="0"/>
              <a:t>Inductive research methods analyze an observed event, while deductive methods verify the observed event. </a:t>
            </a:r>
          </a:p>
          <a:p>
            <a:r>
              <a:rPr lang="en-US" sz="3200" dirty="0"/>
              <a:t>Inductive approaches are associated with </a:t>
            </a:r>
            <a:r>
              <a:rPr lang="en-US" sz="3200" b="1" dirty="0"/>
              <a:t>qualitative research</a:t>
            </a:r>
            <a:r>
              <a:rPr lang="en-US" sz="3200" dirty="0"/>
              <a:t>, and deductive methods are more commonly associated with </a:t>
            </a:r>
            <a:r>
              <a:rPr lang="en-US" sz="3200" b="1" dirty="0"/>
              <a:t>quantitative analysis.</a:t>
            </a:r>
          </a:p>
          <a:p>
            <a:r>
              <a:rPr lang="en-US" dirty="0"/>
              <a:t>In health care management Research is conducted to:</a:t>
            </a:r>
            <a:endParaRPr lang="en-US" sz="3200" b="1" dirty="0"/>
          </a:p>
        </p:txBody>
      </p:sp>
      <p:sp>
        <p:nvSpPr>
          <p:cNvPr id="4" name="Rectangle 3">
            <a:extLst>
              <a:ext uri="{FF2B5EF4-FFF2-40B4-BE49-F238E27FC236}">
                <a16:creationId xmlns:a16="http://schemas.microsoft.com/office/drawing/2014/main" id="{EF6F314F-F246-4A8D-9890-F37DA607C1F7}"/>
              </a:ext>
            </a:extLst>
          </p:cNvPr>
          <p:cNvSpPr/>
          <p:nvPr/>
        </p:nvSpPr>
        <p:spPr>
          <a:xfrm>
            <a:off x="6757987" y="1012954"/>
            <a:ext cx="5029201" cy="5693866"/>
          </a:xfrm>
          <a:prstGeom prst="rect">
            <a:avLst/>
          </a:prstGeom>
        </p:spPr>
        <p:txBody>
          <a:bodyPr wrap="square">
            <a:spAutoFit/>
          </a:bodyPr>
          <a:lstStyle/>
          <a:p>
            <a:pPr>
              <a:buFont typeface="Arial" panose="020B0604020202020204" pitchFamily="34" charset="0"/>
              <a:buChar char="•"/>
            </a:pPr>
            <a:r>
              <a:rPr lang="en-US" sz="2800" b="0" i="0" dirty="0">
                <a:effectLst/>
              </a:rPr>
              <a:t>Identify potential and new customers, clients or patients</a:t>
            </a:r>
          </a:p>
          <a:p>
            <a:pPr>
              <a:buFont typeface="Arial" panose="020B0604020202020204" pitchFamily="34" charset="0"/>
              <a:buChar char="•"/>
            </a:pPr>
            <a:r>
              <a:rPr lang="en-US" sz="2800" b="0" i="0" dirty="0">
                <a:effectLst/>
              </a:rPr>
              <a:t>Understand existing customers, clients or patients</a:t>
            </a:r>
          </a:p>
          <a:p>
            <a:pPr>
              <a:buFont typeface="Arial" panose="020B0604020202020204" pitchFamily="34" charset="0"/>
              <a:buChar char="•"/>
            </a:pPr>
            <a:r>
              <a:rPr lang="en-US" sz="2800" b="0" i="0" dirty="0">
                <a:effectLst/>
              </a:rPr>
              <a:t>Set pragmatic goals</a:t>
            </a:r>
          </a:p>
          <a:p>
            <a:pPr>
              <a:buFont typeface="Arial" panose="020B0604020202020204" pitchFamily="34" charset="0"/>
              <a:buChar char="•"/>
            </a:pPr>
            <a:r>
              <a:rPr lang="en-US" sz="2800" b="0" i="0" dirty="0">
                <a:effectLst/>
              </a:rPr>
              <a:t>Develop productive market strategies</a:t>
            </a:r>
          </a:p>
          <a:p>
            <a:pPr>
              <a:buFont typeface="Arial" panose="020B0604020202020204" pitchFamily="34" charset="0"/>
              <a:buChar char="•"/>
            </a:pPr>
            <a:r>
              <a:rPr lang="en-US" sz="2800" b="0" i="0" dirty="0">
                <a:effectLst/>
              </a:rPr>
              <a:t>Address business challenges</a:t>
            </a:r>
          </a:p>
          <a:p>
            <a:pPr>
              <a:buFont typeface="Arial" panose="020B0604020202020204" pitchFamily="34" charset="0"/>
              <a:buChar char="•"/>
            </a:pPr>
            <a:r>
              <a:rPr lang="en-US" sz="2800" b="0" i="0" dirty="0">
                <a:effectLst/>
              </a:rPr>
              <a:t>Put together a business expansion plan</a:t>
            </a:r>
          </a:p>
          <a:p>
            <a:pPr>
              <a:buFont typeface="Arial" panose="020B0604020202020204" pitchFamily="34" charset="0"/>
              <a:buChar char="•"/>
            </a:pPr>
            <a:r>
              <a:rPr lang="en-US" sz="2800" b="0" i="0" dirty="0">
                <a:effectLst/>
              </a:rPr>
              <a:t>Identify new business opportunities</a:t>
            </a:r>
          </a:p>
          <a:p>
            <a:pPr>
              <a:buFont typeface="Arial" panose="020B0604020202020204" pitchFamily="34" charset="0"/>
              <a:buChar char="•"/>
            </a:pPr>
            <a:r>
              <a:rPr lang="en-US" sz="2800" dirty="0"/>
              <a:t>Improve outcomes</a:t>
            </a:r>
            <a:endParaRPr lang="en-US" sz="2800" b="0" i="0" dirty="0">
              <a:effectLst/>
            </a:endParaRPr>
          </a:p>
        </p:txBody>
      </p:sp>
      <p:pic>
        <p:nvPicPr>
          <p:cNvPr id="5" name="Recorded Sound">
            <a:hlinkClick r:id="" action="ppaction://media"/>
            <a:extLst>
              <a:ext uri="{FF2B5EF4-FFF2-40B4-BE49-F238E27FC236}">
                <a16:creationId xmlns:a16="http://schemas.microsoft.com/office/drawing/2014/main" id="{EAACE5DB-52F4-475B-A856-9045DC4A72D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486400" y="34924"/>
            <a:ext cx="609600" cy="609600"/>
          </a:xfrm>
          <a:prstGeom prst="rect">
            <a:avLst/>
          </a:prstGeom>
        </p:spPr>
      </p:pic>
    </p:spTree>
    <p:extLst>
      <p:ext uri="{BB962C8B-B14F-4D97-AF65-F5344CB8AC3E}">
        <p14:creationId xmlns:p14="http://schemas.microsoft.com/office/powerpoint/2010/main" val="4216987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0" end="0"/>
                                            </p:txEl>
                                          </p:spTgt>
                                        </p:tgtEl>
                                        <p:attrNameLst>
                                          <p:attrName>style.visibility</p:attrName>
                                        </p:attrNameLst>
                                      </p:cBhvr>
                                      <p:to>
                                        <p:strVal val="visible"/>
                                      </p:to>
                                    </p:set>
                                    <p:anim calcmode="lin" valueType="num">
                                      <p:cBhvr additive="base">
                                        <p:cTn id="25"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1" end="1"/>
                                            </p:txEl>
                                          </p:spTgt>
                                        </p:tgtEl>
                                        <p:attrNameLst>
                                          <p:attrName>style.visibility</p:attrName>
                                        </p:attrNameLst>
                                      </p:cBhvr>
                                      <p:to>
                                        <p:strVal val="visible"/>
                                      </p:to>
                                    </p:set>
                                    <p:anim calcmode="lin" valueType="num">
                                      <p:cBhvr additive="base">
                                        <p:cTn id="3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2" end="2"/>
                                            </p:txEl>
                                          </p:spTgt>
                                        </p:tgtEl>
                                        <p:attrNameLst>
                                          <p:attrName>style.visibility</p:attrName>
                                        </p:attrNameLst>
                                      </p:cBhvr>
                                      <p:to>
                                        <p:strVal val="visible"/>
                                      </p:to>
                                    </p:set>
                                    <p:anim calcmode="lin" valueType="num">
                                      <p:cBhvr additive="base">
                                        <p:cTn id="3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3" end="3"/>
                                            </p:txEl>
                                          </p:spTgt>
                                        </p:tgtEl>
                                        <p:attrNameLst>
                                          <p:attrName>style.visibility</p:attrName>
                                        </p:attrNameLst>
                                      </p:cBhvr>
                                      <p:to>
                                        <p:strVal val="visible"/>
                                      </p:to>
                                    </p:set>
                                    <p:anim calcmode="lin" valueType="num">
                                      <p:cBhvr additive="base">
                                        <p:cTn id="43"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4">
                                            <p:txEl>
                                              <p:pRg st="4" end="4"/>
                                            </p:txEl>
                                          </p:spTgt>
                                        </p:tgtEl>
                                        <p:attrNameLst>
                                          <p:attrName>style.visibility</p:attrName>
                                        </p:attrNameLst>
                                      </p:cBhvr>
                                      <p:to>
                                        <p:strVal val="visible"/>
                                      </p:to>
                                    </p:set>
                                    <p:anim calcmode="lin" valueType="num">
                                      <p:cBhvr additive="base">
                                        <p:cTn id="49"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4">
                                            <p:txEl>
                                              <p:pRg st="5" end="5"/>
                                            </p:txEl>
                                          </p:spTgt>
                                        </p:tgtEl>
                                        <p:attrNameLst>
                                          <p:attrName>style.visibility</p:attrName>
                                        </p:attrNameLst>
                                      </p:cBhvr>
                                      <p:to>
                                        <p:strVal val="visible"/>
                                      </p:to>
                                    </p:set>
                                    <p:anim calcmode="lin" valueType="num">
                                      <p:cBhvr additive="base">
                                        <p:cTn id="55"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4">
                                            <p:txEl>
                                              <p:pRg st="6" end="6"/>
                                            </p:txEl>
                                          </p:spTgt>
                                        </p:tgtEl>
                                        <p:attrNameLst>
                                          <p:attrName>style.visibility</p:attrName>
                                        </p:attrNameLst>
                                      </p:cBhvr>
                                      <p:to>
                                        <p:strVal val="visible"/>
                                      </p:to>
                                    </p:set>
                                    <p:anim calcmode="lin" valueType="num">
                                      <p:cBhvr additive="base">
                                        <p:cTn id="61"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4">
                                            <p:txEl>
                                              <p:pRg st="7" end="7"/>
                                            </p:txEl>
                                          </p:spTgt>
                                        </p:tgtEl>
                                        <p:attrNameLst>
                                          <p:attrName>style.visibility</p:attrName>
                                        </p:attrNameLst>
                                      </p:cBhvr>
                                      <p:to>
                                        <p:strVal val="visible"/>
                                      </p:to>
                                    </p:set>
                                    <p:anim calcmode="lin" valueType="num">
                                      <p:cBhvr additive="base">
                                        <p:cTn id="67"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 presetClass="mediacall" presetSubtype="0" fill="hold" nodeType="clickEffect">
                                  <p:stCondLst>
                                    <p:cond delay="0"/>
                                  </p:stCondLst>
                                  <p:childTnLst>
                                    <p:cmd type="call" cmd="playFrom(0.0)">
                                      <p:cBhvr>
                                        <p:cTn id="72" dur="2733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3"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27FA4-EF00-4F00-8B60-77B8AA0474C8}"/>
              </a:ext>
            </a:extLst>
          </p:cNvPr>
          <p:cNvSpPr>
            <a:spLocks noGrp="1"/>
          </p:cNvSpPr>
          <p:nvPr>
            <p:ph type="title"/>
          </p:nvPr>
        </p:nvSpPr>
        <p:spPr>
          <a:xfrm>
            <a:off x="838200" y="218281"/>
            <a:ext cx="10515600" cy="1035050"/>
          </a:xfrm>
        </p:spPr>
        <p:txBody>
          <a:bodyPr>
            <a:normAutofit/>
          </a:bodyPr>
          <a:lstStyle/>
          <a:p>
            <a:pPr algn="ctr"/>
            <a:r>
              <a:rPr lang="en-US" b="1" dirty="0"/>
              <a:t>Characteristics of Research</a:t>
            </a:r>
            <a:endParaRPr lang="en-US" dirty="0"/>
          </a:p>
        </p:txBody>
      </p:sp>
      <p:sp>
        <p:nvSpPr>
          <p:cNvPr id="3" name="Content Placeholder 2">
            <a:extLst>
              <a:ext uri="{FF2B5EF4-FFF2-40B4-BE49-F238E27FC236}">
                <a16:creationId xmlns:a16="http://schemas.microsoft.com/office/drawing/2014/main" id="{1CC440C2-DF04-4FCE-832E-9C34A6E93C6D}"/>
              </a:ext>
            </a:extLst>
          </p:cNvPr>
          <p:cNvSpPr>
            <a:spLocks noGrp="1"/>
          </p:cNvSpPr>
          <p:nvPr>
            <p:ph idx="1"/>
          </p:nvPr>
        </p:nvSpPr>
        <p:spPr>
          <a:xfrm>
            <a:off x="338136" y="1253331"/>
            <a:ext cx="11506201" cy="5076032"/>
          </a:xfrm>
        </p:spPr>
        <p:txBody>
          <a:bodyPr>
            <a:noAutofit/>
          </a:bodyPr>
          <a:lstStyle/>
          <a:p>
            <a:r>
              <a:rPr lang="en-US" sz="3200" dirty="0"/>
              <a:t>Good research follows a systematic approach to capture accurate data. </a:t>
            </a:r>
          </a:p>
          <a:p>
            <a:r>
              <a:rPr lang="en-US" sz="3200" dirty="0"/>
              <a:t>Researchers need to practice ethics and a code of conduct while making observations or drawing conclusions.</a:t>
            </a:r>
          </a:p>
          <a:p>
            <a:r>
              <a:rPr lang="en-US" sz="3200" dirty="0"/>
              <a:t>The analysis is based on logical reasoning and involves both inductive and deductive methods.</a:t>
            </a:r>
          </a:p>
          <a:p>
            <a:r>
              <a:rPr lang="en-US" sz="3200" dirty="0"/>
              <a:t>Real-time data and knowledge is derived from actual observations in natural settings.</a:t>
            </a:r>
          </a:p>
          <a:p>
            <a:r>
              <a:rPr lang="en-US" sz="3200" dirty="0"/>
              <a:t>There is an in-depth analysis of all data collected so that there are no anomalies associated with it.</a:t>
            </a:r>
          </a:p>
        </p:txBody>
      </p:sp>
      <p:pic>
        <p:nvPicPr>
          <p:cNvPr id="4" name="Recorded Sound">
            <a:hlinkClick r:id="" action="ppaction://media"/>
            <a:extLst>
              <a:ext uri="{FF2B5EF4-FFF2-40B4-BE49-F238E27FC236}">
                <a16:creationId xmlns:a16="http://schemas.microsoft.com/office/drawing/2014/main" id="{9B84F335-310B-4E7E-B3FD-9BD40EF2EF1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319212" y="0"/>
            <a:ext cx="609600" cy="609600"/>
          </a:xfrm>
          <a:prstGeom prst="rect">
            <a:avLst/>
          </a:prstGeom>
        </p:spPr>
      </p:pic>
    </p:spTree>
    <p:extLst>
      <p:ext uri="{BB962C8B-B14F-4D97-AF65-F5344CB8AC3E}">
        <p14:creationId xmlns:p14="http://schemas.microsoft.com/office/powerpoint/2010/main" val="1370407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mediacall" presetSubtype="0" fill="hold" nodeType="clickEffect">
                                  <p:stCondLst>
                                    <p:cond delay="0"/>
                                  </p:stCondLst>
                                  <p:childTnLst>
                                    <p:cmd type="call" cmd="playFrom(0.0)">
                                      <p:cBhvr>
                                        <p:cTn id="36" dur="3033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2CC97CC-CB65-4417-828A-05EE82370548}"/>
              </a:ext>
            </a:extLst>
          </p:cNvPr>
          <p:cNvSpPr>
            <a:spLocks noGrp="1"/>
          </p:cNvSpPr>
          <p:nvPr>
            <p:ph idx="1"/>
          </p:nvPr>
        </p:nvSpPr>
        <p:spPr>
          <a:xfrm>
            <a:off x="838199" y="1825624"/>
            <a:ext cx="10977563" cy="4803775"/>
          </a:xfrm>
        </p:spPr>
        <p:txBody>
          <a:bodyPr>
            <a:normAutofit lnSpcReduction="10000"/>
          </a:bodyPr>
          <a:lstStyle/>
          <a:p>
            <a:r>
              <a:rPr lang="en-US" sz="3200" dirty="0"/>
              <a:t>Good research creates a path for generating new questions. Existing data helps create more research opportunities.</a:t>
            </a:r>
          </a:p>
          <a:p>
            <a:r>
              <a:rPr lang="en-US" sz="3200" dirty="0"/>
              <a:t>It is analytical and uses all the available data so that there is no ambiguity in inference.</a:t>
            </a:r>
          </a:p>
          <a:p>
            <a:r>
              <a:rPr lang="en-US" sz="3200" dirty="0"/>
              <a:t>Accuracy is one of the most critical aspects of research. The information must be accurate and correct. </a:t>
            </a:r>
          </a:p>
          <a:p>
            <a:pPr lvl="1"/>
            <a:r>
              <a:rPr lang="en-US" sz="3200" dirty="0"/>
              <a:t>For example, laboratories provide a controlled environment to collect data. </a:t>
            </a:r>
          </a:p>
          <a:p>
            <a:pPr lvl="1"/>
            <a:r>
              <a:rPr lang="en-US" sz="3200" dirty="0"/>
              <a:t>Accuracy is measured in the instruments used, the calibrations of instruments or tools, and the experiment’s final result.</a:t>
            </a:r>
          </a:p>
          <a:p>
            <a:endParaRPr lang="en-US" sz="3200" dirty="0"/>
          </a:p>
        </p:txBody>
      </p:sp>
      <p:sp>
        <p:nvSpPr>
          <p:cNvPr id="4" name="Title 1">
            <a:extLst>
              <a:ext uri="{FF2B5EF4-FFF2-40B4-BE49-F238E27FC236}">
                <a16:creationId xmlns:a16="http://schemas.microsoft.com/office/drawing/2014/main" id="{F510AF8E-2E34-4293-A987-66936ED36F0B}"/>
              </a:ext>
            </a:extLst>
          </p:cNvPr>
          <p:cNvSpPr>
            <a:spLocks noGrp="1"/>
          </p:cNvSpPr>
          <p:nvPr>
            <p:ph type="title"/>
          </p:nvPr>
        </p:nvSpPr>
        <p:spPr>
          <a:xfrm>
            <a:off x="838200" y="365125"/>
            <a:ext cx="10515600" cy="1325563"/>
          </a:xfrm>
        </p:spPr>
        <p:txBody>
          <a:bodyPr>
            <a:normAutofit/>
          </a:bodyPr>
          <a:lstStyle/>
          <a:p>
            <a:pPr algn="ctr"/>
            <a:r>
              <a:rPr lang="en-US" b="1" dirty="0"/>
              <a:t>Characteristics of Research</a:t>
            </a:r>
            <a:endParaRPr lang="en-US" dirty="0"/>
          </a:p>
        </p:txBody>
      </p:sp>
    </p:spTree>
    <p:extLst>
      <p:ext uri="{BB962C8B-B14F-4D97-AF65-F5344CB8AC3E}">
        <p14:creationId xmlns:p14="http://schemas.microsoft.com/office/powerpoint/2010/main" val="4272980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FD6CF-8CBB-42BA-B750-C24672BA013B}"/>
              </a:ext>
            </a:extLst>
          </p:cNvPr>
          <p:cNvSpPr>
            <a:spLocks noGrp="1"/>
          </p:cNvSpPr>
          <p:nvPr>
            <p:ph type="title"/>
          </p:nvPr>
        </p:nvSpPr>
        <p:spPr>
          <a:xfrm>
            <a:off x="0" y="150813"/>
            <a:ext cx="12058650" cy="1077913"/>
          </a:xfrm>
        </p:spPr>
        <p:txBody>
          <a:bodyPr>
            <a:normAutofit/>
          </a:bodyPr>
          <a:lstStyle/>
          <a:p>
            <a:pPr algn="ctr"/>
            <a:r>
              <a:rPr lang="en-US" b="1" dirty="0"/>
              <a:t>Types of Research</a:t>
            </a:r>
            <a:endParaRPr lang="en-US" dirty="0"/>
          </a:p>
        </p:txBody>
      </p:sp>
      <p:sp>
        <p:nvSpPr>
          <p:cNvPr id="3" name="Content Placeholder 2">
            <a:extLst>
              <a:ext uri="{FF2B5EF4-FFF2-40B4-BE49-F238E27FC236}">
                <a16:creationId xmlns:a16="http://schemas.microsoft.com/office/drawing/2014/main" id="{A744CEA2-A8DC-4693-80D0-EA1FFF44C548}"/>
              </a:ext>
            </a:extLst>
          </p:cNvPr>
          <p:cNvSpPr>
            <a:spLocks noGrp="1"/>
          </p:cNvSpPr>
          <p:nvPr>
            <p:ph idx="1"/>
          </p:nvPr>
        </p:nvSpPr>
        <p:spPr>
          <a:xfrm>
            <a:off x="133350" y="1228726"/>
            <a:ext cx="6524625" cy="5478461"/>
          </a:xfrm>
        </p:spPr>
        <p:txBody>
          <a:bodyPr>
            <a:normAutofit fontScale="92500" lnSpcReduction="10000"/>
          </a:bodyPr>
          <a:lstStyle/>
          <a:p>
            <a:pPr marL="0" indent="0">
              <a:buNone/>
            </a:pPr>
            <a:r>
              <a:rPr lang="en-US" sz="3200" b="1" dirty="0"/>
              <a:t>Exploratory</a:t>
            </a:r>
          </a:p>
          <a:p>
            <a:r>
              <a:rPr lang="en-US" sz="3200" dirty="0"/>
              <a:t>Researchers conduct exploratory studies to explore a group of questions. </a:t>
            </a:r>
          </a:p>
          <a:p>
            <a:r>
              <a:rPr lang="en-US" sz="3200" dirty="0"/>
              <a:t>The answers and analytics may not offer a conclusion to the perceived problem. </a:t>
            </a:r>
          </a:p>
          <a:p>
            <a:r>
              <a:rPr lang="en-US" sz="3200" dirty="0"/>
              <a:t>It is undertaken to handle new problem areas that haven’t been explored before. </a:t>
            </a:r>
          </a:p>
          <a:p>
            <a:r>
              <a:rPr lang="en-US" sz="3200" dirty="0"/>
              <a:t>This exploratory process lays the foundation for more conclusive data collection and analysis.</a:t>
            </a:r>
          </a:p>
          <a:p>
            <a:endParaRPr lang="en-US" sz="3200" dirty="0"/>
          </a:p>
        </p:txBody>
      </p:sp>
      <p:pic>
        <p:nvPicPr>
          <p:cNvPr id="4" name="Picture 3">
            <a:extLst>
              <a:ext uri="{FF2B5EF4-FFF2-40B4-BE49-F238E27FC236}">
                <a16:creationId xmlns:a16="http://schemas.microsoft.com/office/drawing/2014/main" id="{D64EAC13-389C-4C9C-AA82-2CEC87E3A95D}"/>
              </a:ext>
            </a:extLst>
          </p:cNvPr>
          <p:cNvPicPr>
            <a:picLocks noChangeAspect="1"/>
          </p:cNvPicPr>
          <p:nvPr/>
        </p:nvPicPr>
        <p:blipFill rotWithShape="1">
          <a:blip r:embed="rId4"/>
          <a:srcRect b="-2174"/>
          <a:stretch/>
        </p:blipFill>
        <p:spPr>
          <a:xfrm>
            <a:off x="6791325" y="1271588"/>
            <a:ext cx="5124450" cy="5435599"/>
          </a:xfrm>
          <a:prstGeom prst="rect">
            <a:avLst/>
          </a:prstGeom>
        </p:spPr>
      </p:pic>
      <p:pic>
        <p:nvPicPr>
          <p:cNvPr id="5" name="Recorded Sound">
            <a:hlinkClick r:id="" action="ppaction://media"/>
            <a:extLst>
              <a:ext uri="{FF2B5EF4-FFF2-40B4-BE49-F238E27FC236}">
                <a16:creationId xmlns:a16="http://schemas.microsoft.com/office/drawing/2014/main" id="{CAB4D840-09E1-4209-8382-6310391157C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205038" y="335757"/>
            <a:ext cx="609600" cy="609600"/>
          </a:xfrm>
          <a:prstGeom prst="rect">
            <a:avLst/>
          </a:prstGeom>
        </p:spPr>
      </p:pic>
    </p:spTree>
    <p:extLst>
      <p:ext uri="{BB962C8B-B14F-4D97-AF65-F5344CB8AC3E}">
        <p14:creationId xmlns:p14="http://schemas.microsoft.com/office/powerpoint/2010/main" val="2267583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5933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1"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145CC95-B6AF-4C17-899B-C46C3E1BFE73}"/>
              </a:ext>
            </a:extLst>
          </p:cNvPr>
          <p:cNvSpPr>
            <a:spLocks noGrp="1"/>
          </p:cNvSpPr>
          <p:nvPr>
            <p:ph idx="1"/>
          </p:nvPr>
        </p:nvSpPr>
        <p:spPr>
          <a:xfrm>
            <a:off x="523875" y="1206501"/>
            <a:ext cx="11506200" cy="5314949"/>
          </a:xfrm>
        </p:spPr>
        <p:txBody>
          <a:bodyPr>
            <a:noAutofit/>
          </a:bodyPr>
          <a:lstStyle/>
          <a:p>
            <a:pPr marL="0" indent="0">
              <a:buNone/>
            </a:pPr>
            <a:r>
              <a:rPr lang="en-US" sz="3200" b="1" dirty="0"/>
              <a:t>Descriptive</a:t>
            </a:r>
          </a:p>
          <a:p>
            <a:r>
              <a:rPr lang="en-US" sz="3200" dirty="0"/>
              <a:t>This research focuses on expanding knowledge on current issues through a process of data collection. </a:t>
            </a:r>
          </a:p>
          <a:p>
            <a:r>
              <a:rPr lang="en-US" sz="3200" dirty="0"/>
              <a:t>Descriptive research describe the behavior of a sample population.</a:t>
            </a:r>
          </a:p>
          <a:p>
            <a:pPr lvl="1"/>
            <a:r>
              <a:rPr lang="en-US" sz="3200" dirty="0"/>
              <a:t>Only one variable is required to conduct the study. </a:t>
            </a:r>
          </a:p>
          <a:p>
            <a:r>
              <a:rPr lang="en-US" sz="3200" dirty="0"/>
              <a:t>The three primary purposes of descriptive studies are describing, explaining, and validating the findings. </a:t>
            </a:r>
          </a:p>
          <a:p>
            <a:pPr lvl="1"/>
            <a:r>
              <a:rPr lang="en-US" sz="3200" dirty="0"/>
              <a:t>For example, a study conducted to know if top-level management leaders in the 21st century possess the moral right to receive a considerable sum of money from the company profit.</a:t>
            </a:r>
          </a:p>
          <a:p>
            <a:endParaRPr lang="en-US" dirty="0"/>
          </a:p>
        </p:txBody>
      </p:sp>
      <p:sp>
        <p:nvSpPr>
          <p:cNvPr id="4" name="Title 1">
            <a:extLst>
              <a:ext uri="{FF2B5EF4-FFF2-40B4-BE49-F238E27FC236}">
                <a16:creationId xmlns:a16="http://schemas.microsoft.com/office/drawing/2014/main" id="{F8D6CC1C-E8FC-46F5-8EFC-A0A02E542A19}"/>
              </a:ext>
            </a:extLst>
          </p:cNvPr>
          <p:cNvSpPr>
            <a:spLocks noGrp="1"/>
          </p:cNvSpPr>
          <p:nvPr>
            <p:ph type="title"/>
          </p:nvPr>
        </p:nvSpPr>
        <p:spPr>
          <a:xfrm>
            <a:off x="838200" y="0"/>
            <a:ext cx="10515600" cy="992188"/>
          </a:xfrm>
        </p:spPr>
        <p:txBody>
          <a:bodyPr>
            <a:normAutofit/>
          </a:bodyPr>
          <a:lstStyle/>
          <a:p>
            <a:pPr algn="ctr"/>
            <a:r>
              <a:rPr lang="en-US" b="1" dirty="0"/>
              <a:t>Types of Research</a:t>
            </a:r>
            <a:endParaRPr lang="en-US" dirty="0"/>
          </a:p>
        </p:txBody>
      </p:sp>
      <p:pic>
        <p:nvPicPr>
          <p:cNvPr id="2" name="Recorded Sound">
            <a:hlinkClick r:id="" action="ppaction://media"/>
            <a:extLst>
              <a:ext uri="{FF2B5EF4-FFF2-40B4-BE49-F238E27FC236}">
                <a16:creationId xmlns:a16="http://schemas.microsoft.com/office/drawing/2014/main" id="{D2537795-27EB-436E-84F5-A084B25380D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 y="496094"/>
            <a:ext cx="609600" cy="609600"/>
          </a:xfrm>
          <a:prstGeom prst="rect">
            <a:avLst/>
          </a:prstGeom>
        </p:spPr>
      </p:pic>
    </p:spTree>
    <p:extLst>
      <p:ext uri="{BB962C8B-B14F-4D97-AF65-F5344CB8AC3E}">
        <p14:creationId xmlns:p14="http://schemas.microsoft.com/office/powerpoint/2010/main" val="2714026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2"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2"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2"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12"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 presetClass="mediacall" presetSubtype="0" fill="hold" nodeType="clickEffect">
                                  <p:stCondLst>
                                    <p:cond delay="0"/>
                                  </p:stCondLst>
                                  <p:childTnLst>
                                    <p:cmd type="call" cmd="playFrom(0.0)">
                                      <p:cBhvr>
                                        <p:cTn id="42" dur="1402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43"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9D1E48-AA0D-4D95-BA36-48AC09E65764}"/>
              </a:ext>
            </a:extLst>
          </p:cNvPr>
          <p:cNvSpPr>
            <a:spLocks noGrp="1"/>
          </p:cNvSpPr>
          <p:nvPr>
            <p:ph idx="1"/>
          </p:nvPr>
        </p:nvSpPr>
        <p:spPr>
          <a:xfrm>
            <a:off x="5862638" y="1548606"/>
            <a:ext cx="5981700" cy="4351338"/>
          </a:xfrm>
        </p:spPr>
        <p:txBody>
          <a:bodyPr>
            <a:normAutofit/>
          </a:bodyPr>
          <a:lstStyle/>
          <a:p>
            <a:pPr marL="0" indent="0">
              <a:buNone/>
            </a:pPr>
            <a:r>
              <a:rPr lang="en-US" b="1" dirty="0"/>
              <a:t>Explanatory</a:t>
            </a:r>
          </a:p>
          <a:p>
            <a:r>
              <a:rPr lang="en-US" dirty="0"/>
              <a:t>Causal or explanatory research is conducted to understand the impact of specific changes in existing standard procedures. </a:t>
            </a:r>
          </a:p>
          <a:p>
            <a:r>
              <a:rPr lang="en-US" dirty="0"/>
              <a:t>Conducting experiments is the most popular form. </a:t>
            </a:r>
          </a:p>
          <a:p>
            <a:pPr lvl="1"/>
            <a:r>
              <a:rPr lang="en-US" sz="2800" dirty="0"/>
              <a:t>For example, a study that is conducted to understand the effect of rebranding on customer loyalty.</a:t>
            </a:r>
          </a:p>
          <a:p>
            <a:endParaRPr lang="en-US" dirty="0"/>
          </a:p>
        </p:txBody>
      </p:sp>
      <p:sp>
        <p:nvSpPr>
          <p:cNvPr id="4" name="Title 1">
            <a:extLst>
              <a:ext uri="{FF2B5EF4-FFF2-40B4-BE49-F238E27FC236}">
                <a16:creationId xmlns:a16="http://schemas.microsoft.com/office/drawing/2014/main" id="{3B77FB88-98A9-48B7-9945-947AF9B3C082}"/>
              </a:ext>
            </a:extLst>
          </p:cNvPr>
          <p:cNvSpPr>
            <a:spLocks noGrp="1"/>
          </p:cNvSpPr>
          <p:nvPr>
            <p:ph type="title"/>
          </p:nvPr>
        </p:nvSpPr>
        <p:spPr>
          <a:xfrm>
            <a:off x="838200" y="365125"/>
            <a:ext cx="10515600" cy="1325563"/>
          </a:xfrm>
        </p:spPr>
        <p:txBody>
          <a:bodyPr>
            <a:normAutofit/>
          </a:bodyPr>
          <a:lstStyle/>
          <a:p>
            <a:pPr algn="ctr"/>
            <a:r>
              <a:rPr lang="en-US" b="1" dirty="0"/>
              <a:t>Types of Research</a:t>
            </a:r>
            <a:endParaRPr lang="en-US" dirty="0"/>
          </a:p>
        </p:txBody>
      </p:sp>
      <p:pic>
        <p:nvPicPr>
          <p:cNvPr id="5" name="Picture 4">
            <a:extLst>
              <a:ext uri="{FF2B5EF4-FFF2-40B4-BE49-F238E27FC236}">
                <a16:creationId xmlns:a16="http://schemas.microsoft.com/office/drawing/2014/main" id="{2F224AE7-FC9E-411A-BFA8-E6971350C0A6}"/>
              </a:ext>
            </a:extLst>
          </p:cNvPr>
          <p:cNvPicPr>
            <a:picLocks noChangeAspect="1"/>
          </p:cNvPicPr>
          <p:nvPr/>
        </p:nvPicPr>
        <p:blipFill>
          <a:blip r:embed="rId4"/>
          <a:stretch>
            <a:fillRect/>
          </a:stretch>
        </p:blipFill>
        <p:spPr>
          <a:xfrm>
            <a:off x="347662" y="1266825"/>
            <a:ext cx="5267325" cy="4914901"/>
          </a:xfrm>
          <a:prstGeom prst="rect">
            <a:avLst/>
          </a:prstGeom>
        </p:spPr>
      </p:pic>
      <p:pic>
        <p:nvPicPr>
          <p:cNvPr id="2" name="Recorded Sound">
            <a:hlinkClick r:id="" action="ppaction://media"/>
            <a:extLst>
              <a:ext uri="{FF2B5EF4-FFF2-40B4-BE49-F238E27FC236}">
                <a16:creationId xmlns:a16="http://schemas.microsoft.com/office/drawing/2014/main" id="{CD2392C0-6F5A-4ADA-9ED5-851139F0EC2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57238" y="206375"/>
            <a:ext cx="609600" cy="609600"/>
          </a:xfrm>
          <a:prstGeom prst="rect">
            <a:avLst/>
          </a:prstGeom>
        </p:spPr>
      </p:pic>
    </p:spTree>
    <p:extLst>
      <p:ext uri="{BB962C8B-B14F-4D97-AF65-F5344CB8AC3E}">
        <p14:creationId xmlns:p14="http://schemas.microsoft.com/office/powerpoint/2010/main" val="2323996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3147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5"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00897-FB56-4575-B5CA-1977B93904E8}"/>
              </a:ext>
            </a:extLst>
          </p:cNvPr>
          <p:cNvSpPr>
            <a:spLocks noGrp="1"/>
          </p:cNvSpPr>
          <p:nvPr>
            <p:ph type="title"/>
          </p:nvPr>
        </p:nvSpPr>
        <p:spPr/>
        <p:txBody>
          <a:bodyPr/>
          <a:lstStyle/>
          <a:p>
            <a:pPr algn="ctr"/>
            <a:r>
              <a:rPr lang="en-US" dirty="0"/>
              <a:t>COMPARISON OF TYPES OF RESEARCH</a:t>
            </a:r>
          </a:p>
        </p:txBody>
      </p:sp>
      <p:pic>
        <p:nvPicPr>
          <p:cNvPr id="4" name="Picture 3">
            <a:extLst>
              <a:ext uri="{FF2B5EF4-FFF2-40B4-BE49-F238E27FC236}">
                <a16:creationId xmlns:a16="http://schemas.microsoft.com/office/drawing/2014/main" id="{DE06E9CF-3128-41F9-907E-FD1A56EDD3A2}"/>
              </a:ext>
            </a:extLst>
          </p:cNvPr>
          <p:cNvPicPr>
            <a:picLocks noChangeAspect="1"/>
          </p:cNvPicPr>
          <p:nvPr/>
        </p:nvPicPr>
        <p:blipFill rotWithShape="1">
          <a:blip r:embed="rId4"/>
          <a:srcRect l="6875" t="24641" r="33672" b="50000"/>
          <a:stretch/>
        </p:blipFill>
        <p:spPr>
          <a:xfrm>
            <a:off x="692943" y="1543050"/>
            <a:ext cx="10806113" cy="4800600"/>
          </a:xfrm>
          <a:prstGeom prst="rect">
            <a:avLst/>
          </a:prstGeom>
        </p:spPr>
      </p:pic>
      <p:pic>
        <p:nvPicPr>
          <p:cNvPr id="3" name="Recorded Sound">
            <a:hlinkClick r:id="" action="ppaction://media"/>
            <a:extLst>
              <a:ext uri="{FF2B5EF4-FFF2-40B4-BE49-F238E27FC236}">
                <a16:creationId xmlns:a16="http://schemas.microsoft.com/office/drawing/2014/main" id="{F1BC8736-AFC7-4FBA-AF6A-81C02511F3F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60772" y="209550"/>
            <a:ext cx="609600" cy="609600"/>
          </a:xfrm>
          <a:prstGeom prst="rect">
            <a:avLst/>
          </a:prstGeom>
        </p:spPr>
      </p:pic>
    </p:spTree>
    <p:extLst>
      <p:ext uri="{BB962C8B-B14F-4D97-AF65-F5344CB8AC3E}">
        <p14:creationId xmlns:p14="http://schemas.microsoft.com/office/powerpoint/2010/main" val="1859871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33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2E2DC-1D3F-43A7-9AB0-F05E332E00B8}"/>
              </a:ext>
            </a:extLst>
          </p:cNvPr>
          <p:cNvSpPr>
            <a:spLocks noGrp="1"/>
          </p:cNvSpPr>
          <p:nvPr>
            <p:ph type="title"/>
          </p:nvPr>
        </p:nvSpPr>
        <p:spPr>
          <a:xfrm>
            <a:off x="838200" y="205579"/>
            <a:ext cx="10515600" cy="1325563"/>
          </a:xfrm>
        </p:spPr>
        <p:txBody>
          <a:bodyPr>
            <a:normAutofit/>
          </a:bodyPr>
          <a:lstStyle/>
          <a:p>
            <a:pPr algn="ctr"/>
            <a:r>
              <a:rPr lang="en-US" dirty="0"/>
              <a:t>ACTION RESEARCH &amp; PARTICIPATORY ACTION RESEARCH</a:t>
            </a:r>
          </a:p>
        </p:txBody>
      </p:sp>
      <p:sp>
        <p:nvSpPr>
          <p:cNvPr id="3" name="Content Placeholder 2">
            <a:extLst>
              <a:ext uri="{FF2B5EF4-FFF2-40B4-BE49-F238E27FC236}">
                <a16:creationId xmlns:a16="http://schemas.microsoft.com/office/drawing/2014/main" id="{5FCB7074-673D-47CF-914E-10A1468CAD68}"/>
              </a:ext>
            </a:extLst>
          </p:cNvPr>
          <p:cNvSpPr>
            <a:spLocks noGrp="1"/>
          </p:cNvSpPr>
          <p:nvPr>
            <p:ph idx="1"/>
          </p:nvPr>
        </p:nvSpPr>
        <p:spPr>
          <a:xfrm>
            <a:off x="271462" y="4610098"/>
            <a:ext cx="11644313" cy="2247901"/>
          </a:xfrm>
        </p:spPr>
        <p:txBody>
          <a:bodyPr>
            <a:normAutofit/>
          </a:bodyPr>
          <a:lstStyle/>
          <a:p>
            <a:r>
              <a:rPr lang="en-US" dirty="0"/>
              <a:t>Action research is a form of investigation designed by health care managers and clinicians to solve problems and improve professional practices. </a:t>
            </a:r>
          </a:p>
          <a:p>
            <a:r>
              <a:rPr lang="en-US" dirty="0"/>
              <a:t>It involves systematic observations and data collection which can be then used by the practitioner-researcher in reflection, decision-making and the development of more effective service strategies</a:t>
            </a:r>
          </a:p>
        </p:txBody>
      </p:sp>
      <p:pic>
        <p:nvPicPr>
          <p:cNvPr id="2050" name="Picture 2" descr="Participatory action research | Child Family Community Australia">
            <a:extLst>
              <a:ext uri="{FF2B5EF4-FFF2-40B4-BE49-F238E27FC236}">
                <a16:creationId xmlns:a16="http://schemas.microsoft.com/office/drawing/2014/main" id="{FE86AA13-DE47-4F41-9CEE-01C894FA73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064" y="1833562"/>
            <a:ext cx="10853736" cy="2247900"/>
          </a:xfrm>
          <a:prstGeom prst="rect">
            <a:avLst/>
          </a:prstGeom>
          <a:noFill/>
          <a:extLst>
            <a:ext uri="{909E8E84-426E-40DD-AFC4-6F175D3DCCD1}">
              <a14:hiddenFill xmlns:a14="http://schemas.microsoft.com/office/drawing/2010/main">
                <a:solidFill>
                  <a:srgbClr val="FFFFFF"/>
                </a:solidFill>
              </a14:hiddenFill>
            </a:ext>
          </a:extLst>
        </p:spPr>
      </p:pic>
      <p:pic>
        <p:nvPicPr>
          <p:cNvPr id="4" name="Recorded Sound">
            <a:hlinkClick r:id="" action="ppaction://media"/>
            <a:extLst>
              <a:ext uri="{FF2B5EF4-FFF2-40B4-BE49-F238E27FC236}">
                <a16:creationId xmlns:a16="http://schemas.microsoft.com/office/drawing/2014/main" id="{6604FF1A-BA27-4BAB-98E5-A52FB9F9A2B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62037" y="881060"/>
            <a:ext cx="609600" cy="609600"/>
          </a:xfrm>
          <a:prstGeom prst="rect">
            <a:avLst/>
          </a:prstGeom>
        </p:spPr>
      </p:pic>
    </p:spTree>
    <p:extLst>
      <p:ext uri="{BB962C8B-B14F-4D97-AF65-F5344CB8AC3E}">
        <p14:creationId xmlns:p14="http://schemas.microsoft.com/office/powerpoint/2010/main" val="2052962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8731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17D0EED-1A04-4997-9C5D-FF1118F140EB}"/>
              </a:ext>
            </a:extLst>
          </p:cNvPr>
          <p:cNvSpPr>
            <a:spLocks noGrp="1"/>
          </p:cNvSpPr>
          <p:nvPr>
            <p:ph idx="1"/>
          </p:nvPr>
        </p:nvSpPr>
        <p:spPr>
          <a:xfrm>
            <a:off x="366712" y="1825624"/>
            <a:ext cx="11420475" cy="4718051"/>
          </a:xfrm>
        </p:spPr>
        <p:txBody>
          <a:bodyPr>
            <a:normAutofit fontScale="92500" lnSpcReduction="20000"/>
          </a:bodyPr>
          <a:lstStyle/>
          <a:p>
            <a:pPr marL="0" indent="0">
              <a:buNone/>
            </a:pPr>
            <a:r>
              <a:rPr lang="en-US" sz="3000" b="1" dirty="0"/>
              <a:t>Participatory Action Research</a:t>
            </a:r>
          </a:p>
          <a:p>
            <a:r>
              <a:rPr lang="en-US" sz="3000" dirty="0"/>
              <a:t> This research seeks to bring together action and reflection, theory and practice, in participation with others, in the pursuit of practical solutions to issues of pressing concern to people, and more generally the flourishing of individual persons and their communities.</a:t>
            </a:r>
          </a:p>
          <a:p>
            <a:pPr marL="0" indent="0">
              <a:buNone/>
            </a:pPr>
            <a:r>
              <a:rPr lang="en-US" sz="3000" b="1" dirty="0"/>
              <a:t>Community-based participatory research</a:t>
            </a:r>
            <a:r>
              <a:rPr lang="en-US" sz="3000" dirty="0"/>
              <a:t> (</a:t>
            </a:r>
            <a:r>
              <a:rPr lang="en-US" sz="3000" b="1" dirty="0"/>
              <a:t>CBPR</a:t>
            </a:r>
            <a:r>
              <a:rPr lang="en-US" sz="3000" dirty="0"/>
              <a:t>) is a partnership approach to research that equitably involves community members, organizational representatives, researchers, and others in all aspects of the research process, with all partners in the process contributing expertise and sharing in the decision-making and ownership. </a:t>
            </a:r>
          </a:p>
          <a:p>
            <a:r>
              <a:rPr lang="en-US" sz="3000" dirty="0"/>
              <a:t>The aim of CBPR is to increase knowledge and understanding of a given phenomenon and to integrate the knowledge gained with interventions for policy or social change benefiting the community members</a:t>
            </a:r>
          </a:p>
          <a:p>
            <a:endParaRPr lang="en-US" dirty="0"/>
          </a:p>
        </p:txBody>
      </p:sp>
      <p:sp>
        <p:nvSpPr>
          <p:cNvPr id="4" name="Title 1">
            <a:extLst>
              <a:ext uri="{FF2B5EF4-FFF2-40B4-BE49-F238E27FC236}">
                <a16:creationId xmlns:a16="http://schemas.microsoft.com/office/drawing/2014/main" id="{0C1EAECC-D3FC-4233-B56F-0F4D777DB840}"/>
              </a:ext>
            </a:extLst>
          </p:cNvPr>
          <p:cNvSpPr>
            <a:spLocks noGrp="1"/>
          </p:cNvSpPr>
          <p:nvPr>
            <p:ph type="title"/>
          </p:nvPr>
        </p:nvSpPr>
        <p:spPr>
          <a:xfrm>
            <a:off x="-19051" y="211137"/>
            <a:ext cx="12192000" cy="1825625"/>
          </a:xfrm>
        </p:spPr>
        <p:txBody>
          <a:bodyPr>
            <a:normAutofit/>
          </a:bodyPr>
          <a:lstStyle/>
          <a:p>
            <a:pPr algn="ctr"/>
            <a:r>
              <a:rPr lang="en-US" dirty="0"/>
              <a:t>PARTICIPATORY ACTION RESEARCH &amp; COMMUNITY-BASED PARTICIPATORY ACTION RESEARCH </a:t>
            </a:r>
          </a:p>
        </p:txBody>
      </p:sp>
      <p:pic>
        <p:nvPicPr>
          <p:cNvPr id="2" name="Recorded Sound">
            <a:hlinkClick r:id="" action="ppaction://media"/>
            <a:extLst>
              <a:ext uri="{FF2B5EF4-FFF2-40B4-BE49-F238E27FC236}">
                <a16:creationId xmlns:a16="http://schemas.microsoft.com/office/drawing/2014/main" id="{B71E4BBB-B67C-4D82-A783-49A3D790CD7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065668" y="1427162"/>
            <a:ext cx="609600" cy="609600"/>
          </a:xfrm>
          <a:prstGeom prst="rect">
            <a:avLst/>
          </a:prstGeom>
        </p:spPr>
      </p:pic>
    </p:spTree>
    <p:extLst>
      <p:ext uri="{BB962C8B-B14F-4D97-AF65-F5344CB8AC3E}">
        <p14:creationId xmlns:p14="http://schemas.microsoft.com/office/powerpoint/2010/main" val="3128835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9"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4129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5"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A2909-2E12-4D31-AE62-186BE12A7C63}"/>
              </a:ext>
            </a:extLst>
          </p:cNvPr>
          <p:cNvSpPr>
            <a:spLocks noGrp="1"/>
          </p:cNvSpPr>
          <p:nvPr>
            <p:ph type="title"/>
          </p:nvPr>
        </p:nvSpPr>
        <p:spPr>
          <a:xfrm>
            <a:off x="838200" y="153192"/>
            <a:ext cx="10515600" cy="1325563"/>
          </a:xfrm>
        </p:spPr>
        <p:txBody>
          <a:bodyPr/>
          <a:lstStyle/>
          <a:p>
            <a:pPr algn="ctr"/>
            <a:r>
              <a:rPr lang="en-US" dirty="0"/>
              <a:t>RESEARCH METHODOLOGY</a:t>
            </a:r>
          </a:p>
        </p:txBody>
      </p:sp>
      <p:sp>
        <p:nvSpPr>
          <p:cNvPr id="3" name="Content Placeholder 2">
            <a:extLst>
              <a:ext uri="{FF2B5EF4-FFF2-40B4-BE49-F238E27FC236}">
                <a16:creationId xmlns:a16="http://schemas.microsoft.com/office/drawing/2014/main" id="{974688E2-8203-49D7-B668-1EF508940B4E}"/>
              </a:ext>
            </a:extLst>
          </p:cNvPr>
          <p:cNvSpPr>
            <a:spLocks noGrp="1"/>
          </p:cNvSpPr>
          <p:nvPr>
            <p:ph idx="1"/>
          </p:nvPr>
        </p:nvSpPr>
        <p:spPr>
          <a:xfrm>
            <a:off x="466724" y="1690688"/>
            <a:ext cx="5976939" cy="4351338"/>
          </a:xfrm>
        </p:spPr>
        <p:txBody>
          <a:bodyPr/>
          <a:lstStyle/>
          <a:p>
            <a:r>
              <a:rPr lang="en-US" dirty="0"/>
              <a:t>Research begins by asking the right questions and choosing an appropriate method to investigate the problem. </a:t>
            </a:r>
          </a:p>
          <a:p>
            <a:r>
              <a:rPr lang="en-US" dirty="0"/>
              <a:t>After collecting answers to your questions, you can analyze the findings or observations to draw reasonable conclusions.</a:t>
            </a:r>
          </a:p>
          <a:p>
            <a:r>
              <a:rPr lang="en-US" dirty="0"/>
              <a:t>Correct analysis requires using the correct methodology.</a:t>
            </a:r>
          </a:p>
        </p:txBody>
      </p:sp>
      <p:pic>
        <p:nvPicPr>
          <p:cNvPr id="3074" name="Picture 2" descr="what is research">
            <a:extLst>
              <a:ext uri="{FF2B5EF4-FFF2-40B4-BE49-F238E27FC236}">
                <a16:creationId xmlns:a16="http://schemas.microsoft.com/office/drawing/2014/main" id="{99BF98BD-2724-496E-9523-5195622B2FC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6537" y="1543683"/>
            <a:ext cx="5248275" cy="4949191"/>
          </a:xfrm>
          <a:prstGeom prst="rect">
            <a:avLst/>
          </a:prstGeom>
          <a:noFill/>
          <a:extLst>
            <a:ext uri="{909E8E84-426E-40DD-AFC4-6F175D3DCCD1}">
              <a14:hiddenFill xmlns:a14="http://schemas.microsoft.com/office/drawing/2010/main">
                <a:solidFill>
                  <a:srgbClr val="FFFFFF"/>
                </a:solidFill>
              </a14:hiddenFill>
            </a:ext>
          </a:extLst>
        </p:spPr>
      </p:pic>
      <p:pic>
        <p:nvPicPr>
          <p:cNvPr id="4" name="Recorded Sound">
            <a:hlinkClick r:id="" action="ppaction://media"/>
            <a:extLst>
              <a:ext uri="{FF2B5EF4-FFF2-40B4-BE49-F238E27FC236}">
                <a16:creationId xmlns:a16="http://schemas.microsoft.com/office/drawing/2014/main" id="{EFC8B302-7A11-4D3A-8E98-9ED33982A92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47725" y="206373"/>
            <a:ext cx="609600" cy="609600"/>
          </a:xfrm>
          <a:prstGeom prst="rect">
            <a:avLst/>
          </a:prstGeom>
        </p:spPr>
      </p:pic>
    </p:spTree>
    <p:extLst>
      <p:ext uri="{BB962C8B-B14F-4D97-AF65-F5344CB8AC3E}">
        <p14:creationId xmlns:p14="http://schemas.microsoft.com/office/powerpoint/2010/main" val="3613043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1577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5"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DAFE0E-BEF3-4EC5-B21C-70B93DBD4060}"/>
              </a:ext>
            </a:extLst>
          </p:cNvPr>
          <p:cNvSpPr>
            <a:spLocks noGrp="1"/>
          </p:cNvSpPr>
          <p:nvPr>
            <p:ph idx="1"/>
          </p:nvPr>
        </p:nvSpPr>
        <p:spPr>
          <a:xfrm>
            <a:off x="557212" y="1868487"/>
            <a:ext cx="11077575" cy="4746626"/>
          </a:xfrm>
        </p:spPr>
        <p:txBody>
          <a:bodyPr>
            <a:normAutofit fontScale="92500" lnSpcReduction="10000"/>
          </a:bodyPr>
          <a:lstStyle/>
          <a:p>
            <a:r>
              <a:rPr lang="en-US" sz="3200" dirty="0"/>
              <a:t>Research methods are broadly classified as  </a:t>
            </a:r>
            <a:r>
              <a:rPr lang="en-US" sz="3200" b="1" dirty="0"/>
              <a:t>Qualitative </a:t>
            </a:r>
            <a:r>
              <a:rPr lang="en-US" sz="3200" dirty="0"/>
              <a:t>and </a:t>
            </a:r>
            <a:r>
              <a:rPr lang="en-US" sz="3200" b="1" dirty="0"/>
              <a:t>Quantitative</a:t>
            </a:r>
            <a:r>
              <a:rPr lang="en-US" sz="3200" dirty="0"/>
              <a:t>.</a:t>
            </a:r>
          </a:p>
          <a:p>
            <a:r>
              <a:rPr lang="en-US" sz="3200" dirty="0"/>
              <a:t>Both methods have distinctive properties and data collection methods.</a:t>
            </a:r>
          </a:p>
          <a:p>
            <a:pPr marL="0" indent="0">
              <a:buNone/>
            </a:pPr>
            <a:r>
              <a:rPr lang="en-US" sz="3200" b="1" dirty="0"/>
              <a:t>Qualitative methods</a:t>
            </a:r>
          </a:p>
          <a:p>
            <a:r>
              <a:rPr lang="en-US" sz="3200" dirty="0"/>
              <a:t>Qualitative research is a method that collects data using conversational methods, usually </a:t>
            </a:r>
            <a:r>
              <a:rPr lang="en-US" sz="3200" b="1" dirty="0"/>
              <a:t>open-ended questions. </a:t>
            </a:r>
          </a:p>
          <a:p>
            <a:r>
              <a:rPr lang="en-US" sz="3200" dirty="0"/>
              <a:t>The responses collected are essentially </a:t>
            </a:r>
            <a:r>
              <a:rPr lang="en-US" sz="3200" b="1" dirty="0"/>
              <a:t>non-numerical. </a:t>
            </a:r>
          </a:p>
          <a:p>
            <a:r>
              <a:rPr lang="en-US" sz="3200" dirty="0"/>
              <a:t>This method helps a researcher understand what participants think and why they think in a particular way.</a:t>
            </a:r>
          </a:p>
          <a:p>
            <a:endParaRPr lang="en-US" sz="3200" dirty="0"/>
          </a:p>
        </p:txBody>
      </p:sp>
      <p:sp>
        <p:nvSpPr>
          <p:cNvPr id="4" name="Title 1">
            <a:extLst>
              <a:ext uri="{FF2B5EF4-FFF2-40B4-BE49-F238E27FC236}">
                <a16:creationId xmlns:a16="http://schemas.microsoft.com/office/drawing/2014/main" id="{FE349704-A05B-4B18-BF25-3CA3D1DA5B62}"/>
              </a:ext>
            </a:extLst>
          </p:cNvPr>
          <p:cNvSpPr>
            <a:spLocks noGrp="1"/>
          </p:cNvSpPr>
          <p:nvPr>
            <p:ph type="title"/>
          </p:nvPr>
        </p:nvSpPr>
        <p:spPr>
          <a:xfrm>
            <a:off x="838200" y="365125"/>
            <a:ext cx="10515600" cy="1325563"/>
          </a:xfrm>
        </p:spPr>
        <p:txBody>
          <a:bodyPr/>
          <a:lstStyle/>
          <a:p>
            <a:pPr algn="ctr"/>
            <a:r>
              <a:rPr lang="en-US" dirty="0"/>
              <a:t>RESEARCH METHODOLOGY</a:t>
            </a:r>
          </a:p>
        </p:txBody>
      </p:sp>
      <p:pic>
        <p:nvPicPr>
          <p:cNvPr id="2" name="Recorded Sound">
            <a:hlinkClick r:id="" action="ppaction://media"/>
            <a:extLst>
              <a:ext uri="{FF2B5EF4-FFF2-40B4-BE49-F238E27FC236}">
                <a16:creationId xmlns:a16="http://schemas.microsoft.com/office/drawing/2014/main" id="{6153227E-4F4E-438B-9146-1197BDE0BA9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404938" y="336550"/>
            <a:ext cx="609600" cy="609600"/>
          </a:xfrm>
          <a:prstGeom prst="rect">
            <a:avLst/>
          </a:prstGeom>
        </p:spPr>
      </p:pic>
    </p:spTree>
    <p:extLst>
      <p:ext uri="{BB962C8B-B14F-4D97-AF65-F5344CB8AC3E}">
        <p14:creationId xmlns:p14="http://schemas.microsoft.com/office/powerpoint/2010/main" val="442004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4863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1"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A9EA0B-3F83-4ADA-8D5F-521402559D69}"/>
              </a:ext>
            </a:extLst>
          </p:cNvPr>
          <p:cNvSpPr>
            <a:spLocks noGrp="1"/>
          </p:cNvSpPr>
          <p:nvPr>
            <p:ph idx="1"/>
          </p:nvPr>
        </p:nvSpPr>
        <p:spPr>
          <a:xfrm>
            <a:off x="452438" y="1868487"/>
            <a:ext cx="3876675" cy="4351338"/>
          </a:xfrm>
        </p:spPr>
        <p:txBody>
          <a:bodyPr>
            <a:normAutofit lnSpcReduction="10000"/>
          </a:bodyPr>
          <a:lstStyle/>
          <a:p>
            <a:pPr marL="0" indent="0">
              <a:buNone/>
            </a:pPr>
            <a:r>
              <a:rPr lang="en-US" dirty="0"/>
              <a:t>Types of qualitative methods include:</a:t>
            </a:r>
          </a:p>
          <a:p>
            <a:r>
              <a:rPr lang="en-US" dirty="0"/>
              <a:t>One-to-one Interview</a:t>
            </a:r>
          </a:p>
          <a:p>
            <a:r>
              <a:rPr lang="en-US" dirty="0"/>
              <a:t>Focus Groups</a:t>
            </a:r>
          </a:p>
          <a:p>
            <a:r>
              <a:rPr lang="en-US" dirty="0"/>
              <a:t>Ethnographic studies</a:t>
            </a:r>
          </a:p>
          <a:p>
            <a:r>
              <a:rPr lang="en-US" dirty="0"/>
              <a:t>Text Analysis</a:t>
            </a:r>
          </a:p>
          <a:p>
            <a:r>
              <a:rPr lang="en-US" dirty="0"/>
              <a:t>Case Study</a:t>
            </a:r>
          </a:p>
          <a:p>
            <a:r>
              <a:rPr lang="en-US" dirty="0"/>
              <a:t>Record Keeping</a:t>
            </a:r>
          </a:p>
          <a:p>
            <a:r>
              <a:rPr lang="en-US" dirty="0"/>
              <a:t>Observation</a:t>
            </a:r>
          </a:p>
          <a:p>
            <a:endParaRPr lang="en-US" dirty="0"/>
          </a:p>
        </p:txBody>
      </p:sp>
      <p:sp>
        <p:nvSpPr>
          <p:cNvPr id="4" name="Title 1">
            <a:extLst>
              <a:ext uri="{FF2B5EF4-FFF2-40B4-BE49-F238E27FC236}">
                <a16:creationId xmlns:a16="http://schemas.microsoft.com/office/drawing/2014/main" id="{311F9954-2B8C-4FD1-8061-4EBDEA1649A2}"/>
              </a:ext>
            </a:extLst>
          </p:cNvPr>
          <p:cNvSpPr>
            <a:spLocks noGrp="1"/>
          </p:cNvSpPr>
          <p:nvPr>
            <p:ph type="title"/>
          </p:nvPr>
        </p:nvSpPr>
        <p:spPr>
          <a:xfrm>
            <a:off x="838200" y="179388"/>
            <a:ext cx="10515600" cy="1325563"/>
          </a:xfrm>
        </p:spPr>
        <p:txBody>
          <a:bodyPr/>
          <a:lstStyle/>
          <a:p>
            <a:pPr algn="ctr"/>
            <a:r>
              <a:rPr lang="en-US" dirty="0"/>
              <a:t>RESEARCH METHODOLOGY</a:t>
            </a:r>
          </a:p>
        </p:txBody>
      </p:sp>
      <p:pic>
        <p:nvPicPr>
          <p:cNvPr id="5" name="Picture 4">
            <a:extLst>
              <a:ext uri="{FF2B5EF4-FFF2-40B4-BE49-F238E27FC236}">
                <a16:creationId xmlns:a16="http://schemas.microsoft.com/office/drawing/2014/main" id="{65E1CAC2-C2C0-46E1-B384-04DAA4A220CE}"/>
              </a:ext>
            </a:extLst>
          </p:cNvPr>
          <p:cNvPicPr>
            <a:picLocks noChangeAspect="1"/>
          </p:cNvPicPr>
          <p:nvPr/>
        </p:nvPicPr>
        <p:blipFill rotWithShape="1">
          <a:blip r:embed="rId4"/>
          <a:srcRect l="6049" t="16162" r="5040" b="6930"/>
          <a:stretch/>
        </p:blipFill>
        <p:spPr>
          <a:xfrm>
            <a:off x="4929188" y="1690687"/>
            <a:ext cx="7072312" cy="4802187"/>
          </a:xfrm>
          <a:prstGeom prst="rect">
            <a:avLst/>
          </a:prstGeom>
        </p:spPr>
      </p:pic>
      <p:pic>
        <p:nvPicPr>
          <p:cNvPr id="2" name="Recorded Sound">
            <a:hlinkClick r:id="" action="ppaction://media"/>
            <a:extLst>
              <a:ext uri="{FF2B5EF4-FFF2-40B4-BE49-F238E27FC236}">
                <a16:creationId xmlns:a16="http://schemas.microsoft.com/office/drawing/2014/main" id="{B08B1F94-EAD2-4108-B304-560BABD7619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9150" y="537369"/>
            <a:ext cx="609600" cy="609600"/>
          </a:xfrm>
          <a:prstGeom prst="rect">
            <a:avLst/>
          </a:prstGeom>
        </p:spPr>
      </p:pic>
    </p:spTree>
    <p:extLst>
      <p:ext uri="{BB962C8B-B14F-4D97-AF65-F5344CB8AC3E}">
        <p14:creationId xmlns:p14="http://schemas.microsoft.com/office/powerpoint/2010/main" val="344907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02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8EC332-A0E9-413F-9D8F-93D3B7D82FB8}"/>
              </a:ext>
            </a:extLst>
          </p:cNvPr>
          <p:cNvSpPr>
            <a:spLocks noGrp="1"/>
          </p:cNvSpPr>
          <p:nvPr>
            <p:ph idx="1"/>
          </p:nvPr>
        </p:nvSpPr>
        <p:spPr>
          <a:xfrm>
            <a:off x="409575" y="1624013"/>
            <a:ext cx="5476875" cy="4976812"/>
          </a:xfrm>
        </p:spPr>
        <p:txBody>
          <a:bodyPr/>
          <a:lstStyle/>
          <a:p>
            <a:pPr marL="0" indent="0">
              <a:buNone/>
            </a:pPr>
            <a:r>
              <a:rPr lang="en-US" b="1" dirty="0"/>
              <a:t>Quantitative methods</a:t>
            </a:r>
          </a:p>
          <a:p>
            <a:r>
              <a:rPr lang="en-US" dirty="0"/>
              <a:t>Quantitative methods deal with numbers and measurable forms. </a:t>
            </a:r>
          </a:p>
          <a:p>
            <a:r>
              <a:rPr lang="en-US" dirty="0"/>
              <a:t>It uses a systematic way of investigating events or data. </a:t>
            </a:r>
          </a:p>
          <a:p>
            <a:r>
              <a:rPr lang="en-US" dirty="0"/>
              <a:t>It answers questions to justify relationships with measurable variables to either explain, predict, or control a phenomenon.</a:t>
            </a:r>
          </a:p>
          <a:p>
            <a:r>
              <a:rPr lang="en-US" dirty="0"/>
              <a:t>Types of quantitative methods include:</a:t>
            </a:r>
          </a:p>
        </p:txBody>
      </p:sp>
      <p:sp>
        <p:nvSpPr>
          <p:cNvPr id="4" name="Title 1">
            <a:extLst>
              <a:ext uri="{FF2B5EF4-FFF2-40B4-BE49-F238E27FC236}">
                <a16:creationId xmlns:a16="http://schemas.microsoft.com/office/drawing/2014/main" id="{BB867C87-6212-45F1-9155-A42A03D5AD59}"/>
              </a:ext>
            </a:extLst>
          </p:cNvPr>
          <p:cNvSpPr>
            <a:spLocks noGrp="1"/>
          </p:cNvSpPr>
          <p:nvPr>
            <p:ph type="title"/>
          </p:nvPr>
        </p:nvSpPr>
        <p:spPr>
          <a:xfrm>
            <a:off x="876299" y="200025"/>
            <a:ext cx="10515600" cy="1325563"/>
          </a:xfrm>
        </p:spPr>
        <p:txBody>
          <a:bodyPr/>
          <a:lstStyle/>
          <a:p>
            <a:pPr algn="ctr"/>
            <a:r>
              <a:rPr lang="en-US" dirty="0"/>
              <a:t>RESEARCH METHODOLOGY</a:t>
            </a:r>
          </a:p>
        </p:txBody>
      </p:sp>
      <p:sp>
        <p:nvSpPr>
          <p:cNvPr id="5" name="Rectangle 4">
            <a:extLst>
              <a:ext uri="{FF2B5EF4-FFF2-40B4-BE49-F238E27FC236}">
                <a16:creationId xmlns:a16="http://schemas.microsoft.com/office/drawing/2014/main" id="{88A87764-D033-43A6-8661-6A912C7B38E0}"/>
              </a:ext>
            </a:extLst>
          </p:cNvPr>
          <p:cNvSpPr/>
          <p:nvPr/>
        </p:nvSpPr>
        <p:spPr>
          <a:xfrm>
            <a:off x="6938962" y="4738986"/>
            <a:ext cx="4157663" cy="1569660"/>
          </a:xfrm>
          <a:prstGeom prst="rect">
            <a:avLst/>
          </a:prstGeom>
        </p:spPr>
        <p:txBody>
          <a:bodyPr wrap="square">
            <a:spAutoFit/>
          </a:bodyPr>
          <a:lstStyle/>
          <a:p>
            <a:pPr>
              <a:buFont typeface="+mj-lt"/>
              <a:buAutoNum type="arabicPeriod"/>
            </a:pPr>
            <a:r>
              <a:rPr lang="en-US" sz="3200" dirty="0"/>
              <a:t>Survey research</a:t>
            </a:r>
            <a:endParaRPr lang="en-US" sz="3200" b="0" i="0" dirty="0">
              <a:effectLst/>
            </a:endParaRPr>
          </a:p>
          <a:p>
            <a:pPr>
              <a:buFont typeface="+mj-lt"/>
              <a:buAutoNum type="arabicPeriod"/>
            </a:pPr>
            <a:r>
              <a:rPr lang="en-US" sz="3200" dirty="0"/>
              <a:t>Descriptive research</a:t>
            </a:r>
            <a:endParaRPr lang="en-US" sz="3200" b="0" i="0" dirty="0">
              <a:effectLst/>
            </a:endParaRPr>
          </a:p>
          <a:p>
            <a:pPr>
              <a:buFont typeface="+mj-lt"/>
              <a:buAutoNum type="arabicPeriod"/>
            </a:pPr>
            <a:r>
              <a:rPr lang="en-US" sz="3200" dirty="0"/>
              <a:t>Correlational research</a:t>
            </a:r>
            <a:endParaRPr lang="en-US" sz="3200" b="0" i="0" dirty="0">
              <a:effectLst/>
            </a:endParaRPr>
          </a:p>
        </p:txBody>
      </p:sp>
      <p:pic>
        <p:nvPicPr>
          <p:cNvPr id="5122" name="Picture 2" descr="Quantitative Research: Definition, Methods, Types and Examples | QuestionPro">
            <a:extLst>
              <a:ext uri="{FF2B5EF4-FFF2-40B4-BE49-F238E27FC236}">
                <a16:creationId xmlns:a16="http://schemas.microsoft.com/office/drawing/2014/main" id="{CD6EDD47-7AFC-4E54-AD4B-7B7CE92F9A5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3790"/>
          <a:stretch/>
        </p:blipFill>
        <p:spPr bwMode="auto">
          <a:xfrm>
            <a:off x="6400800" y="1452067"/>
            <a:ext cx="5100490" cy="3286919"/>
          </a:xfrm>
          <a:prstGeom prst="rect">
            <a:avLst/>
          </a:prstGeom>
          <a:noFill/>
          <a:extLst>
            <a:ext uri="{909E8E84-426E-40DD-AFC4-6F175D3DCCD1}">
              <a14:hiddenFill xmlns:a14="http://schemas.microsoft.com/office/drawing/2010/main">
                <a:solidFill>
                  <a:srgbClr val="FFFFFF"/>
                </a:solidFill>
              </a14:hiddenFill>
            </a:ext>
          </a:extLst>
        </p:spPr>
      </p:pic>
      <p:pic>
        <p:nvPicPr>
          <p:cNvPr id="2" name="Recorded Sound">
            <a:hlinkClick r:id="" action="ppaction://media"/>
            <a:extLst>
              <a:ext uri="{FF2B5EF4-FFF2-40B4-BE49-F238E27FC236}">
                <a16:creationId xmlns:a16="http://schemas.microsoft.com/office/drawing/2014/main" id="{8BB097A3-17A1-499D-A61B-D08BD75CA2E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66908" y="660401"/>
            <a:ext cx="609600" cy="609600"/>
          </a:xfrm>
          <a:prstGeom prst="rect">
            <a:avLst/>
          </a:prstGeom>
        </p:spPr>
      </p:pic>
    </p:spTree>
    <p:extLst>
      <p:ext uri="{BB962C8B-B14F-4D97-AF65-F5344CB8AC3E}">
        <p14:creationId xmlns:p14="http://schemas.microsoft.com/office/powerpoint/2010/main" val="1978290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1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500" fill="hold"/>
                                        <p:tgtEl>
                                          <p:spTgt spid="5"/>
                                        </p:tgtEl>
                                        <p:attrNameLst>
                                          <p:attrName>ppt_x</p:attrName>
                                        </p:attrNameLst>
                                      </p:cBhvr>
                                      <p:tavLst>
                                        <p:tav tm="0">
                                          <p:val>
                                            <p:strVal val="#ppt_x"/>
                                          </p:val>
                                        </p:tav>
                                        <p:tav tm="100000">
                                          <p:val>
                                            <p:strVal val="#ppt_x"/>
                                          </p:val>
                                        </p:tav>
                                      </p:tavLst>
                                    </p:anim>
                                    <p:anim calcmode="lin" valueType="num">
                                      <p:cBhvr additive="base">
                                        <p:cTn id="3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 presetClass="mediacall" presetSubtype="0" fill="hold" nodeType="clickEffect">
                                  <p:stCondLst>
                                    <p:cond delay="0"/>
                                  </p:stCondLst>
                                  <p:childTnLst>
                                    <p:cmd type="call" cmd="playFrom(0.0)">
                                      <p:cBhvr>
                                        <p:cTn id="40" dur="1064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41" fill="hold" display="0">
                  <p:stCondLst>
                    <p:cond delay="indefinite"/>
                  </p:stCondLst>
                  <p:endCondLst>
                    <p:cond evt="onStopAudio" delay="0">
                      <p:tgtEl>
                        <p:sldTgt/>
                      </p:tgtEl>
                    </p:cond>
                  </p:endCondLst>
                </p:cTn>
                <p:tgtEl>
                  <p:spTgt spid="2"/>
                </p:tgtEl>
              </p:cMediaNode>
            </p:audio>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7B5B318-2DA6-4EA6-8C9E-6518484DE7A0}"/>
              </a:ext>
            </a:extLst>
          </p:cNvPr>
          <p:cNvSpPr>
            <a:spLocks noGrp="1"/>
          </p:cNvSpPr>
          <p:nvPr>
            <p:ph idx="1"/>
          </p:nvPr>
        </p:nvSpPr>
        <p:spPr>
          <a:xfrm>
            <a:off x="457200" y="1511300"/>
            <a:ext cx="10820400" cy="4667250"/>
          </a:xfrm>
        </p:spPr>
        <p:txBody>
          <a:bodyPr>
            <a:normAutofit/>
          </a:bodyPr>
          <a:lstStyle/>
          <a:p>
            <a:r>
              <a:rPr lang="en-US" dirty="0"/>
              <a:t>Research is only valuable and useful if the data it is based on is valid, accurate, and reliable.</a:t>
            </a:r>
          </a:p>
          <a:p>
            <a:r>
              <a:rPr lang="en-US" dirty="0"/>
              <a:t>It is essential to ensure that research data is:</a:t>
            </a:r>
          </a:p>
          <a:p>
            <a:pPr lvl="1"/>
            <a:r>
              <a:rPr lang="en-US" sz="2800" dirty="0"/>
              <a:t>Valid – founded, logical, rigorous, and impartial.</a:t>
            </a:r>
          </a:p>
          <a:p>
            <a:pPr lvl="1"/>
            <a:r>
              <a:rPr lang="en-US" sz="2800" dirty="0"/>
              <a:t>Accurate – free of errors and including required details.</a:t>
            </a:r>
          </a:p>
          <a:p>
            <a:pPr lvl="1"/>
            <a:r>
              <a:rPr lang="en-US" sz="2800" dirty="0"/>
              <a:t>Reliable – other people who investigate in the same way can produce similar results.</a:t>
            </a:r>
          </a:p>
          <a:p>
            <a:pPr lvl="1"/>
            <a:r>
              <a:rPr lang="en-US" sz="2800" dirty="0"/>
              <a:t>Timely – current and collected within an appropriate time frame.</a:t>
            </a:r>
          </a:p>
          <a:p>
            <a:pPr lvl="1"/>
            <a:r>
              <a:rPr lang="en-US" sz="2800" dirty="0"/>
              <a:t>Complete – includes all the data you need to support your business decisions.</a:t>
            </a:r>
          </a:p>
          <a:p>
            <a:endParaRPr lang="en-US" dirty="0"/>
          </a:p>
        </p:txBody>
      </p:sp>
      <p:sp>
        <p:nvSpPr>
          <p:cNvPr id="4" name="Title 1">
            <a:extLst>
              <a:ext uri="{FF2B5EF4-FFF2-40B4-BE49-F238E27FC236}">
                <a16:creationId xmlns:a16="http://schemas.microsoft.com/office/drawing/2014/main" id="{C437AE3A-DA96-432E-9D56-E30AA1E7BFE7}"/>
              </a:ext>
            </a:extLst>
          </p:cNvPr>
          <p:cNvSpPr>
            <a:spLocks noGrp="1"/>
          </p:cNvSpPr>
          <p:nvPr>
            <p:ph type="title"/>
          </p:nvPr>
        </p:nvSpPr>
        <p:spPr>
          <a:xfrm>
            <a:off x="609600" y="-120650"/>
            <a:ext cx="10515600" cy="1325563"/>
          </a:xfrm>
        </p:spPr>
        <p:txBody>
          <a:bodyPr/>
          <a:lstStyle/>
          <a:p>
            <a:pPr algn="ctr"/>
            <a:r>
              <a:rPr lang="en-US" dirty="0"/>
              <a:t>RESEARCH VALIDITY,ACCURACY &amp; RELIABILITY</a:t>
            </a:r>
          </a:p>
        </p:txBody>
      </p:sp>
      <p:pic>
        <p:nvPicPr>
          <p:cNvPr id="2" name="Recorded Sound">
            <a:hlinkClick r:id="" action="ppaction://media"/>
            <a:extLst>
              <a:ext uri="{FF2B5EF4-FFF2-40B4-BE49-F238E27FC236}">
                <a16:creationId xmlns:a16="http://schemas.microsoft.com/office/drawing/2014/main" id="{45525DED-0568-4808-88C4-F0F94BD6065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091862" y="564356"/>
            <a:ext cx="609600" cy="609600"/>
          </a:xfrm>
          <a:prstGeom prst="rect">
            <a:avLst/>
          </a:prstGeom>
        </p:spPr>
      </p:pic>
    </p:spTree>
    <p:extLst>
      <p:ext uri="{BB962C8B-B14F-4D97-AF65-F5344CB8AC3E}">
        <p14:creationId xmlns:p14="http://schemas.microsoft.com/office/powerpoint/2010/main" val="1671522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 presetClass="mediacall" presetSubtype="0" fill="hold" nodeType="clickEffect">
                                  <p:stCondLst>
                                    <p:cond delay="0"/>
                                  </p:stCondLst>
                                  <p:childTnLst>
                                    <p:cmd type="call" cmd="playFrom(0.0)">
                                      <p:cBhvr>
                                        <p:cTn id="48" dur="5107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49"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AF7CB-853F-4859-8AF9-9F2B29A446BF}"/>
              </a:ext>
            </a:extLst>
          </p:cNvPr>
          <p:cNvSpPr>
            <a:spLocks noGrp="1"/>
          </p:cNvSpPr>
          <p:nvPr>
            <p:ph type="title"/>
          </p:nvPr>
        </p:nvSpPr>
        <p:spPr/>
        <p:txBody>
          <a:bodyPr/>
          <a:lstStyle/>
          <a:p>
            <a:pPr algn="ctr"/>
            <a:r>
              <a:rPr lang="en-US" dirty="0"/>
              <a:t>THE SCIENTIFIC METHOD</a:t>
            </a:r>
          </a:p>
        </p:txBody>
      </p:sp>
      <p:sp>
        <p:nvSpPr>
          <p:cNvPr id="3" name="Content Placeholder 2">
            <a:extLst>
              <a:ext uri="{FF2B5EF4-FFF2-40B4-BE49-F238E27FC236}">
                <a16:creationId xmlns:a16="http://schemas.microsoft.com/office/drawing/2014/main" id="{9131DF50-88C9-41AF-8F83-8022863B26A3}"/>
              </a:ext>
            </a:extLst>
          </p:cNvPr>
          <p:cNvSpPr>
            <a:spLocks noGrp="1"/>
          </p:cNvSpPr>
          <p:nvPr>
            <p:ph idx="1"/>
          </p:nvPr>
        </p:nvSpPr>
        <p:spPr/>
        <p:txBody>
          <a:bodyPr>
            <a:normAutofit/>
          </a:bodyPr>
          <a:lstStyle/>
          <a:p>
            <a:r>
              <a:rPr lang="en-US" sz="3200" dirty="0"/>
              <a:t>The Scientific Method consists of observing the world around you and creating a hypothesis about relationships in the world. </a:t>
            </a:r>
          </a:p>
          <a:p>
            <a:r>
              <a:rPr lang="en-US" sz="3200" dirty="0"/>
              <a:t>A hypothesis is an informed and educated prediction or explanation about something. </a:t>
            </a:r>
          </a:p>
          <a:p>
            <a:r>
              <a:rPr lang="en-US" sz="3200" dirty="0"/>
              <a:t>Part of the research process involves testing the hypothesis, and then examining the results of these tests as they relate to both the hypothesis and the world around you. </a:t>
            </a:r>
          </a:p>
        </p:txBody>
      </p:sp>
      <p:pic>
        <p:nvPicPr>
          <p:cNvPr id="4" name="Recorded Sound">
            <a:hlinkClick r:id="" action="ppaction://media"/>
            <a:extLst>
              <a:ext uri="{FF2B5EF4-FFF2-40B4-BE49-F238E27FC236}">
                <a16:creationId xmlns:a16="http://schemas.microsoft.com/office/drawing/2014/main" id="{5F3072BE-5487-44B7-B185-5D215CDA2CA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90563" y="475456"/>
            <a:ext cx="609600" cy="609600"/>
          </a:xfrm>
          <a:prstGeom prst="rect">
            <a:avLst/>
          </a:prstGeom>
        </p:spPr>
      </p:pic>
    </p:spTree>
    <p:extLst>
      <p:ext uri="{BB962C8B-B14F-4D97-AF65-F5344CB8AC3E}">
        <p14:creationId xmlns:p14="http://schemas.microsoft.com/office/powerpoint/2010/main" val="3521394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6438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5" fill="hold" display="0">
                  <p:stCondLst>
                    <p:cond delay="indefinite"/>
                  </p:stCondLst>
                  <p:endCondLst>
                    <p:cond evt="onStopAudio" delay="0">
                      <p:tgtEl>
                        <p:sldTgt/>
                      </p:tgtEl>
                    </p:cond>
                  </p:endCondLst>
                </p:cTn>
                <p:tgtEl>
                  <p:spTgt spid="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BB1D77C-9501-4C1C-B2F2-FE86FEB5AC3F}"/>
              </a:ext>
            </a:extLst>
          </p:cNvPr>
          <p:cNvSpPr>
            <a:spLocks noGrp="1"/>
          </p:cNvSpPr>
          <p:nvPr>
            <p:ph idx="1"/>
          </p:nvPr>
        </p:nvSpPr>
        <p:spPr/>
        <p:txBody>
          <a:bodyPr>
            <a:normAutofit/>
          </a:bodyPr>
          <a:lstStyle/>
          <a:p>
            <a:r>
              <a:rPr lang="en-US" sz="3200" dirty="0"/>
              <a:t>When a researcher forms a hypothesis, this acts like a map through the research study. </a:t>
            </a:r>
          </a:p>
          <a:p>
            <a:r>
              <a:rPr lang="en-US" sz="3200" dirty="0"/>
              <a:t>It tells the researcher which factors are important to study and how they might be related to each other or caused by a manipulation that the researcher introduces (e.g. a program, treatment or change in the environment). </a:t>
            </a:r>
          </a:p>
          <a:p>
            <a:r>
              <a:rPr lang="en-US" sz="3200" dirty="0"/>
              <a:t>With this map, the researcher can interpret the information he/she collects and can make sound conclusions about the results.</a:t>
            </a:r>
          </a:p>
        </p:txBody>
      </p:sp>
      <p:sp>
        <p:nvSpPr>
          <p:cNvPr id="4" name="Title 1">
            <a:extLst>
              <a:ext uri="{FF2B5EF4-FFF2-40B4-BE49-F238E27FC236}">
                <a16:creationId xmlns:a16="http://schemas.microsoft.com/office/drawing/2014/main" id="{219A559F-AA50-4F06-BB0D-4E7033763916}"/>
              </a:ext>
            </a:extLst>
          </p:cNvPr>
          <p:cNvSpPr>
            <a:spLocks noGrp="1"/>
          </p:cNvSpPr>
          <p:nvPr>
            <p:ph type="title"/>
          </p:nvPr>
        </p:nvSpPr>
        <p:spPr>
          <a:xfrm>
            <a:off x="838200" y="365125"/>
            <a:ext cx="10515600" cy="1325563"/>
          </a:xfrm>
        </p:spPr>
        <p:txBody>
          <a:bodyPr>
            <a:normAutofit/>
          </a:bodyPr>
          <a:lstStyle/>
          <a:p>
            <a:pPr algn="ctr"/>
            <a:r>
              <a:rPr lang="en-US" sz="4800" dirty="0"/>
              <a:t>THE SCIENTIFIC METHOD</a:t>
            </a:r>
          </a:p>
        </p:txBody>
      </p:sp>
      <p:pic>
        <p:nvPicPr>
          <p:cNvPr id="2" name="Recorded Sound">
            <a:hlinkClick r:id="" action="ppaction://media"/>
            <a:extLst>
              <a:ext uri="{FF2B5EF4-FFF2-40B4-BE49-F238E27FC236}">
                <a16:creationId xmlns:a16="http://schemas.microsoft.com/office/drawing/2014/main" id="{798CB2A6-B859-4D1C-A015-43451CBA6DB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604962" y="365125"/>
            <a:ext cx="609600" cy="609600"/>
          </a:xfrm>
          <a:prstGeom prst="rect">
            <a:avLst/>
          </a:prstGeom>
        </p:spPr>
      </p:pic>
    </p:spTree>
    <p:extLst>
      <p:ext uri="{BB962C8B-B14F-4D97-AF65-F5344CB8AC3E}">
        <p14:creationId xmlns:p14="http://schemas.microsoft.com/office/powerpoint/2010/main" val="3477397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3947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5"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oup of coworkers collaborating around a table">
            <a:extLst>
              <a:ext uri="{FF2B5EF4-FFF2-40B4-BE49-F238E27FC236}">
                <a16:creationId xmlns:a16="http://schemas.microsoft.com/office/drawing/2014/main" id="{FB5DBD6C-E8A8-B349-AC85-61C44AAEA056}"/>
              </a:ext>
            </a:extLst>
          </p:cNvPr>
          <p:cNvPicPr>
            <a:picLocks noChangeAspect="1"/>
          </p:cNvPicPr>
          <p:nvPr/>
        </p:nvPicPr>
        <p:blipFill rotWithShape="1">
          <a:blip r:embed="rId4" cstate="screen">
            <a:duotone>
              <a:prstClr val="black"/>
              <a:schemeClr val="tx2">
                <a:tint val="45000"/>
                <a:satMod val="400000"/>
              </a:schemeClr>
            </a:duotone>
            <a:alphaModFix/>
            <a:extLst>
              <a:ext uri="{BEBA8EAE-BF5A-486C-A8C5-ECC9F3942E4B}">
                <a14:imgProps xmlns:a14="http://schemas.microsoft.com/office/drawing/2010/main">
                  <a14:imgLayer r:embed="rId5">
                    <a14:imgEffect>
                      <a14:brightnessContrast bright="-46000"/>
                    </a14:imgEffect>
                  </a14:imgLayer>
                </a14:imgProps>
              </a:ext>
              <a:ext uri="{28A0092B-C50C-407E-A947-70E740481C1C}">
                <a14:useLocalDpi xmlns:a14="http://schemas.microsoft.com/office/drawing/2010/main"/>
              </a:ext>
            </a:extLst>
          </a:blip>
          <a:srcRect/>
          <a:stretch/>
        </p:blipFill>
        <p:spPr>
          <a:xfrm>
            <a:off x="330456" y="1685926"/>
            <a:ext cx="11531088" cy="4757616"/>
          </a:xfrm>
          <a:prstGeom prst="rect">
            <a:avLst/>
          </a:prstGeom>
        </p:spPr>
      </p:pic>
      <p:sp>
        <p:nvSpPr>
          <p:cNvPr id="2" name="Title 1">
            <a:extLst>
              <a:ext uri="{FF2B5EF4-FFF2-40B4-BE49-F238E27FC236}">
                <a16:creationId xmlns:a16="http://schemas.microsoft.com/office/drawing/2014/main" id="{F266081D-517B-5D43-A7B4-E67DDEDC0B31}"/>
              </a:ext>
            </a:extLst>
          </p:cNvPr>
          <p:cNvSpPr>
            <a:spLocks noGrp="1"/>
          </p:cNvSpPr>
          <p:nvPr>
            <p:ph type="ctrTitle"/>
          </p:nvPr>
        </p:nvSpPr>
        <p:spPr>
          <a:xfrm>
            <a:off x="661369" y="271462"/>
            <a:ext cx="10572000" cy="1271587"/>
          </a:xfrm>
        </p:spPr>
        <p:txBody>
          <a:bodyPr>
            <a:noAutofit/>
          </a:bodyPr>
          <a:lstStyle/>
          <a:p>
            <a:pPr algn="ctr">
              <a:lnSpc>
                <a:spcPct val="90000"/>
              </a:lnSpc>
            </a:pPr>
            <a:r>
              <a:rPr lang="en-US" sz="4400" dirty="0">
                <a:latin typeface="Arial Narrow" panose="020B0606020202030204" pitchFamily="34" charset="0"/>
              </a:rPr>
              <a:t>ACTION RESEARCH &amp; PARTICIPATORY ACTION RESEARCH &amp; THE CAPSTONE PROJECT</a:t>
            </a:r>
          </a:p>
        </p:txBody>
      </p:sp>
      <p:pic>
        <p:nvPicPr>
          <p:cNvPr id="3" name="Recorded Sound">
            <a:hlinkClick r:id="" action="ppaction://media"/>
            <a:extLst>
              <a:ext uri="{FF2B5EF4-FFF2-40B4-BE49-F238E27FC236}">
                <a16:creationId xmlns:a16="http://schemas.microsoft.com/office/drawing/2014/main" id="{C5AA0D56-2573-4FEB-96B6-C710B316BCE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947369" y="2095500"/>
            <a:ext cx="609600" cy="609600"/>
          </a:xfrm>
          <a:prstGeom prst="rect">
            <a:avLst/>
          </a:prstGeom>
        </p:spPr>
      </p:pic>
    </p:spTree>
    <p:extLst>
      <p:ext uri="{BB962C8B-B14F-4D97-AF65-F5344CB8AC3E}">
        <p14:creationId xmlns:p14="http://schemas.microsoft.com/office/powerpoint/2010/main" val="1984022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45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6C5D1-4DF6-421B-A429-9640592A42EE}"/>
              </a:ext>
            </a:extLst>
          </p:cNvPr>
          <p:cNvSpPr>
            <a:spLocks noGrp="1"/>
          </p:cNvSpPr>
          <p:nvPr>
            <p:ph type="title"/>
          </p:nvPr>
        </p:nvSpPr>
        <p:spPr>
          <a:xfrm>
            <a:off x="838200" y="179388"/>
            <a:ext cx="10515600" cy="977900"/>
          </a:xfrm>
        </p:spPr>
        <p:txBody>
          <a:bodyPr/>
          <a:lstStyle/>
          <a:p>
            <a:r>
              <a:rPr lang="en-US" dirty="0"/>
              <a:t>USE OF ACTION RESEARCH IN HEALTH CARE</a:t>
            </a:r>
          </a:p>
        </p:txBody>
      </p:sp>
      <p:sp>
        <p:nvSpPr>
          <p:cNvPr id="3" name="Content Placeholder 2">
            <a:extLst>
              <a:ext uri="{FF2B5EF4-FFF2-40B4-BE49-F238E27FC236}">
                <a16:creationId xmlns:a16="http://schemas.microsoft.com/office/drawing/2014/main" id="{092C4323-7D44-4A4B-9701-0E470C67395A}"/>
              </a:ext>
            </a:extLst>
          </p:cNvPr>
          <p:cNvSpPr>
            <a:spLocks noGrp="1"/>
          </p:cNvSpPr>
          <p:nvPr>
            <p:ph idx="1"/>
          </p:nvPr>
        </p:nvSpPr>
        <p:spPr>
          <a:xfrm>
            <a:off x="423424" y="1277393"/>
            <a:ext cx="11582838" cy="4923381"/>
          </a:xfrm>
        </p:spPr>
        <p:txBody>
          <a:bodyPr>
            <a:normAutofit/>
          </a:bodyPr>
          <a:lstStyle/>
          <a:p>
            <a:r>
              <a:rPr lang="en-US" b="1" i="1" dirty="0"/>
              <a:t>The Capstone project, needed to complete this program, is a proposal for Action research</a:t>
            </a:r>
            <a:r>
              <a:rPr lang="en-US" i="1" dirty="0"/>
              <a:t> (AR)</a:t>
            </a:r>
          </a:p>
          <a:p>
            <a:r>
              <a:rPr lang="en-US" dirty="0"/>
              <a:t>AR refers to a wide variety of evaluative, investigative, and analytical </a:t>
            </a:r>
            <a:r>
              <a:rPr lang="en-US" b="1" dirty="0"/>
              <a:t>research</a:t>
            </a:r>
            <a:r>
              <a:rPr lang="en-US" dirty="0"/>
              <a:t> methods designed to diagnose problems or weaknesses—whether organizational, academic, or instructional—and help health care managers, clinicians  and others  develop practical solutions to address them quickly and efficiently.</a:t>
            </a:r>
          </a:p>
          <a:p>
            <a:r>
              <a:rPr lang="en-US" dirty="0"/>
              <a:t>An example would be developing an intervention to reduce waiting time for chemotherapy patients by redesigning the process.</a:t>
            </a:r>
          </a:p>
          <a:p>
            <a:r>
              <a:rPr lang="en-US" b="1" dirty="0"/>
              <a:t>AR C</a:t>
            </a:r>
            <a:r>
              <a:rPr lang="en-US" dirty="0"/>
              <a:t>reates knowledge based on enquiries conducted within specific and often practical contexts. </a:t>
            </a:r>
          </a:p>
          <a:p>
            <a:endParaRPr lang="en-US" sz="2400" dirty="0"/>
          </a:p>
        </p:txBody>
      </p:sp>
      <p:pic>
        <p:nvPicPr>
          <p:cNvPr id="4" name="Recorded Sound">
            <a:hlinkClick r:id="" action="ppaction://media"/>
            <a:extLst>
              <a:ext uri="{FF2B5EF4-FFF2-40B4-BE49-F238E27FC236}">
                <a16:creationId xmlns:a16="http://schemas.microsoft.com/office/drawing/2014/main" id="{AF77FE20-E91D-44E6-AAA4-E8B5CEDDE9A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3424" y="302941"/>
            <a:ext cx="609600" cy="609600"/>
          </a:xfrm>
          <a:prstGeom prst="rect">
            <a:avLst/>
          </a:prstGeom>
        </p:spPr>
      </p:pic>
    </p:spTree>
    <p:extLst>
      <p:ext uri="{BB962C8B-B14F-4D97-AF65-F5344CB8AC3E}">
        <p14:creationId xmlns:p14="http://schemas.microsoft.com/office/powerpoint/2010/main" val="3669366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456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1" fill="hold" display="0">
                  <p:stCondLst>
                    <p:cond delay="indefinite"/>
                  </p:stCondLst>
                  <p:endCondLst>
                    <p:cond evt="onStopAudio" delay="0">
                      <p:tgtEl>
                        <p:sldTgt/>
                      </p:tgtEl>
                    </p:cond>
                  </p:endCondLst>
                </p:cTn>
                <p:tgtEl>
                  <p:spTgt spid="4"/>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7256870-C1C3-4928-9B8E-D76F46D0ED30}"/>
              </a:ext>
            </a:extLst>
          </p:cNvPr>
          <p:cNvSpPr>
            <a:spLocks noGrp="1"/>
          </p:cNvSpPr>
          <p:nvPr>
            <p:ph idx="1"/>
          </p:nvPr>
        </p:nvSpPr>
        <p:spPr>
          <a:xfrm>
            <a:off x="233362" y="1564481"/>
            <a:ext cx="6324601" cy="5049044"/>
          </a:xfrm>
        </p:spPr>
        <p:txBody>
          <a:bodyPr>
            <a:noAutofit/>
          </a:bodyPr>
          <a:lstStyle/>
          <a:p>
            <a:r>
              <a:rPr lang="en-US" sz="2800" dirty="0"/>
              <a:t>The purpose of action research is to learn through </a:t>
            </a:r>
            <a:r>
              <a:rPr lang="en-US" sz="2800" b="1" dirty="0"/>
              <a:t>action</a:t>
            </a:r>
            <a:r>
              <a:rPr lang="en-US" sz="2800" dirty="0"/>
              <a:t> (intervention) that improves health outcomes or management for a population, group, institution or community. Key elements of action research are:</a:t>
            </a:r>
          </a:p>
          <a:p>
            <a:pPr lvl="1"/>
            <a:r>
              <a:rPr lang="en-US" sz="2800" dirty="0"/>
              <a:t>Implementation of an action for improvement to individual practice;</a:t>
            </a:r>
          </a:p>
          <a:p>
            <a:pPr lvl="1"/>
            <a:r>
              <a:rPr lang="en-US" sz="2800" dirty="0"/>
              <a:t>The use of data collection on the action’s impact</a:t>
            </a:r>
          </a:p>
          <a:p>
            <a:pPr lvl="1"/>
            <a:r>
              <a:rPr lang="en-US" sz="2800" dirty="0"/>
              <a:t>A review of the action through consideration of data and research;</a:t>
            </a:r>
          </a:p>
          <a:p>
            <a:endParaRPr lang="en-US" sz="2800" dirty="0"/>
          </a:p>
        </p:txBody>
      </p:sp>
      <p:sp>
        <p:nvSpPr>
          <p:cNvPr id="5" name="Title 1">
            <a:extLst>
              <a:ext uri="{FF2B5EF4-FFF2-40B4-BE49-F238E27FC236}">
                <a16:creationId xmlns:a16="http://schemas.microsoft.com/office/drawing/2014/main" id="{BB9073B8-0A1E-4FD1-9D2C-117C7637CC95}"/>
              </a:ext>
            </a:extLst>
          </p:cNvPr>
          <p:cNvSpPr>
            <a:spLocks noGrp="1"/>
          </p:cNvSpPr>
          <p:nvPr>
            <p:ph type="title"/>
          </p:nvPr>
        </p:nvSpPr>
        <p:spPr>
          <a:xfrm>
            <a:off x="810419" y="244475"/>
            <a:ext cx="10571162" cy="969963"/>
          </a:xfrm>
        </p:spPr>
        <p:txBody>
          <a:bodyPr/>
          <a:lstStyle/>
          <a:p>
            <a:r>
              <a:rPr lang="en-US" dirty="0"/>
              <a:t>USE OF ACTION RESEARCH IN HEALTH CARE</a:t>
            </a:r>
          </a:p>
        </p:txBody>
      </p:sp>
      <p:pic>
        <p:nvPicPr>
          <p:cNvPr id="2" name="Picture 1">
            <a:extLst>
              <a:ext uri="{FF2B5EF4-FFF2-40B4-BE49-F238E27FC236}">
                <a16:creationId xmlns:a16="http://schemas.microsoft.com/office/drawing/2014/main" id="{C2A42EB2-658A-49B2-AB5D-34E42B537989}"/>
              </a:ext>
            </a:extLst>
          </p:cNvPr>
          <p:cNvPicPr>
            <a:picLocks noChangeAspect="1"/>
          </p:cNvPicPr>
          <p:nvPr/>
        </p:nvPicPr>
        <p:blipFill rotWithShape="1">
          <a:blip r:embed="rId4"/>
          <a:srcRect l="10989" t="6192" r="13085" b="8921"/>
          <a:stretch/>
        </p:blipFill>
        <p:spPr>
          <a:xfrm>
            <a:off x="6557963" y="1215189"/>
            <a:ext cx="5400675" cy="5171324"/>
          </a:xfrm>
          <a:prstGeom prst="rect">
            <a:avLst/>
          </a:prstGeom>
        </p:spPr>
      </p:pic>
      <p:pic>
        <p:nvPicPr>
          <p:cNvPr id="4" name="Recorded Sound">
            <a:hlinkClick r:id="" action="ppaction://media"/>
            <a:extLst>
              <a:ext uri="{FF2B5EF4-FFF2-40B4-BE49-F238E27FC236}">
                <a16:creationId xmlns:a16="http://schemas.microsoft.com/office/drawing/2014/main" id="{2B505075-1AF3-4B26-B866-B543CA31B85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0" y="446485"/>
            <a:ext cx="609600" cy="609600"/>
          </a:xfrm>
          <a:prstGeom prst="rect">
            <a:avLst/>
          </a:prstGeom>
        </p:spPr>
      </p:pic>
    </p:spTree>
    <p:extLst>
      <p:ext uri="{BB962C8B-B14F-4D97-AF65-F5344CB8AC3E}">
        <p14:creationId xmlns:p14="http://schemas.microsoft.com/office/powerpoint/2010/main" val="430183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4173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1" fill="hold" display="0">
                  <p:stCondLst>
                    <p:cond delay="indefinite"/>
                  </p:stCondLst>
                  <p:endCondLst>
                    <p:cond evt="onStopAudio" delay="0">
                      <p:tgtEl>
                        <p:sldTgt/>
                      </p:tgtEl>
                    </p:cond>
                  </p:endCondLst>
                </p:cTn>
                <p:tgtEl>
                  <p:spTgt spid="4"/>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Group of people standing up facing the front of the room">
            <a:extLst>
              <a:ext uri="{FF2B5EF4-FFF2-40B4-BE49-F238E27FC236}">
                <a16:creationId xmlns:a16="http://schemas.microsoft.com/office/drawing/2014/main" id="{30DD28AB-D394-1140-A4F3-F7FC038AA57F}"/>
              </a:ext>
            </a:extLst>
          </p:cNvPr>
          <p:cNvPicPr>
            <a:picLocks noChangeAspect="1"/>
          </p:cNvPicPr>
          <p:nvPr/>
        </p:nvPicPr>
        <p:blipFill rotWithShape="1">
          <a:blip r:embed="rId4" cstate="screen">
            <a:duotone>
              <a:prstClr val="black"/>
              <a:schemeClr val="tx2">
                <a:tint val="45000"/>
                <a:satMod val="400000"/>
              </a:schemeClr>
            </a:duotone>
            <a:extLst>
              <a:ext uri="{28A0092B-C50C-407E-A947-70E740481C1C}">
                <a14:useLocalDpi xmlns:a14="http://schemas.microsoft.com/office/drawing/2010/main"/>
              </a:ext>
            </a:extLst>
          </a:blip>
          <a:srcRect/>
          <a:stretch/>
        </p:blipFill>
        <p:spPr>
          <a:xfrm>
            <a:off x="20" y="-75676"/>
            <a:ext cx="12191980" cy="6857989"/>
          </a:xfrm>
          <a:prstGeom prst="rect">
            <a:avLst/>
          </a:prstGeom>
        </p:spPr>
      </p:pic>
      <p:sp>
        <p:nvSpPr>
          <p:cNvPr id="2" name="Title 1">
            <a:extLst>
              <a:ext uri="{FF2B5EF4-FFF2-40B4-BE49-F238E27FC236}">
                <a16:creationId xmlns:a16="http://schemas.microsoft.com/office/drawing/2014/main" id="{23F6D5E8-15CF-4755-910B-1B5A1E777357}"/>
              </a:ext>
            </a:extLst>
          </p:cNvPr>
          <p:cNvSpPr>
            <a:spLocks noGrp="1"/>
          </p:cNvSpPr>
          <p:nvPr>
            <p:ph type="title"/>
          </p:nvPr>
        </p:nvSpPr>
        <p:spPr>
          <a:xfrm>
            <a:off x="0" y="75687"/>
            <a:ext cx="12192000" cy="783515"/>
          </a:xfrm>
          <a:solidFill>
            <a:schemeClr val="bg1"/>
          </a:solidFill>
        </p:spPr>
        <p:txBody>
          <a:bodyPr>
            <a:normAutofit/>
          </a:bodyPr>
          <a:lstStyle/>
          <a:p>
            <a:pPr algn="ctr"/>
            <a:r>
              <a:rPr lang="en-US" dirty="0"/>
              <a:t>PARTICIPATORY ACTION RESEARCH</a:t>
            </a:r>
          </a:p>
        </p:txBody>
      </p:sp>
      <p:sp>
        <p:nvSpPr>
          <p:cNvPr id="3" name="Content Placeholder 2"/>
          <p:cNvSpPr>
            <a:spLocks noGrp="1"/>
          </p:cNvSpPr>
          <p:nvPr>
            <p:ph idx="1"/>
          </p:nvPr>
        </p:nvSpPr>
        <p:spPr>
          <a:xfrm>
            <a:off x="5329238" y="859201"/>
            <a:ext cx="6984194" cy="5923111"/>
          </a:xfrm>
          <a:solidFill>
            <a:schemeClr val="bg1"/>
          </a:solidFill>
        </p:spPr>
        <p:txBody>
          <a:bodyPr>
            <a:normAutofit lnSpcReduction="10000"/>
          </a:bodyPr>
          <a:lstStyle/>
          <a:p>
            <a:r>
              <a:rPr lang="en-US" dirty="0"/>
              <a:t>Participatory action research (PAR) is a type of action research </a:t>
            </a:r>
          </a:p>
          <a:p>
            <a:r>
              <a:rPr lang="en-US" dirty="0"/>
              <a:t>Participatory Action Research (PAR) is an approach to enquiry which has been used since the 1940s. </a:t>
            </a:r>
          </a:p>
          <a:p>
            <a:r>
              <a:rPr lang="en-US" dirty="0"/>
              <a:t>It involves researchers and participants working together to understand a problematic situation and change it for the better. </a:t>
            </a:r>
          </a:p>
          <a:p>
            <a:r>
              <a:rPr lang="en-US" dirty="0"/>
              <a:t>It is based on reflection, data collection, and action that aims to improve health and reduce health inequities by involving and empowering the </a:t>
            </a:r>
            <a:r>
              <a:rPr lang="en-US" i="1" dirty="0"/>
              <a:t>people who receive to take actions to improve their own health access and outcomes.</a:t>
            </a:r>
          </a:p>
        </p:txBody>
      </p:sp>
      <p:pic>
        <p:nvPicPr>
          <p:cNvPr id="4" name="Recorded Sound">
            <a:hlinkClick r:id="" action="ppaction://media"/>
            <a:extLst>
              <a:ext uri="{FF2B5EF4-FFF2-40B4-BE49-F238E27FC236}">
                <a16:creationId xmlns:a16="http://schemas.microsoft.com/office/drawing/2014/main" id="{3A24041D-D956-44D3-9776-9D2C3D6E8FF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87163" y="-28575"/>
            <a:ext cx="894153" cy="609600"/>
          </a:xfrm>
          <a:prstGeom prst="rect">
            <a:avLst/>
          </a:prstGeom>
        </p:spPr>
      </p:pic>
    </p:spTree>
    <p:extLst>
      <p:ext uri="{BB962C8B-B14F-4D97-AF65-F5344CB8AC3E}">
        <p14:creationId xmlns:p14="http://schemas.microsoft.com/office/powerpoint/2010/main" val="3180469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614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1" fill="hold" display="0">
                  <p:stCondLst>
                    <p:cond delay="indefinite"/>
                  </p:stCondLst>
                  <p:endCondLst>
                    <p:cond evt="onStopAudio" delay="0">
                      <p:tgtEl>
                        <p:sldTgt/>
                      </p:tgtEl>
                    </p:cond>
                  </p:endCondLst>
                </p:cTn>
                <p:tgtEl>
                  <p:spTgt spid="4"/>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4021" y="3997818"/>
            <a:ext cx="11333239" cy="2860182"/>
          </a:xfrm>
        </p:spPr>
        <p:txBody>
          <a:bodyPr>
            <a:normAutofit lnSpcReduction="10000"/>
          </a:bodyPr>
          <a:lstStyle/>
          <a:p>
            <a:r>
              <a:rPr lang="en-US" dirty="0"/>
              <a:t>PAR researchers work to understand issues from the perspectives of service recipients so they can understand and improve upon the practices</a:t>
            </a:r>
          </a:p>
          <a:p>
            <a:r>
              <a:rPr lang="en-US" dirty="0"/>
              <a:t>The reflective </a:t>
            </a:r>
            <a:r>
              <a:rPr lang="en-US" sz="3200" dirty="0"/>
              <a:t>process</a:t>
            </a:r>
            <a:r>
              <a:rPr lang="en-US" dirty="0"/>
              <a:t> is directly linked to action, influenced by understanding of history, culture, and local context and embedded in social relationships. </a:t>
            </a:r>
          </a:p>
          <a:p>
            <a:r>
              <a:rPr lang="en-US" dirty="0"/>
              <a:t>The process of PAR should be empowering and lead to people having increased control over their lives</a:t>
            </a:r>
          </a:p>
        </p:txBody>
      </p:sp>
      <p:pic>
        <p:nvPicPr>
          <p:cNvPr id="4" name="Picture 3">
            <a:extLst>
              <a:ext uri="{FF2B5EF4-FFF2-40B4-BE49-F238E27FC236}">
                <a16:creationId xmlns:a16="http://schemas.microsoft.com/office/drawing/2014/main" id="{AF537ABB-28FB-43BA-BD70-67E10E544F4F}"/>
              </a:ext>
            </a:extLst>
          </p:cNvPr>
          <p:cNvPicPr>
            <a:picLocks noChangeAspect="1"/>
          </p:cNvPicPr>
          <p:nvPr/>
        </p:nvPicPr>
        <p:blipFill rotWithShape="1">
          <a:blip r:embed="rId2"/>
          <a:srcRect t="12501" b="13750"/>
          <a:stretch/>
        </p:blipFill>
        <p:spPr>
          <a:xfrm>
            <a:off x="429380" y="895869"/>
            <a:ext cx="11287880" cy="2860181"/>
          </a:xfrm>
          <a:prstGeom prst="rect">
            <a:avLst/>
          </a:prstGeom>
        </p:spPr>
      </p:pic>
      <p:sp>
        <p:nvSpPr>
          <p:cNvPr id="5" name="Title 1">
            <a:extLst>
              <a:ext uri="{FF2B5EF4-FFF2-40B4-BE49-F238E27FC236}">
                <a16:creationId xmlns:a16="http://schemas.microsoft.com/office/drawing/2014/main" id="{15E63201-A457-4D36-8CA1-EB1A223028D4}"/>
              </a:ext>
            </a:extLst>
          </p:cNvPr>
          <p:cNvSpPr>
            <a:spLocks noGrp="1"/>
          </p:cNvSpPr>
          <p:nvPr>
            <p:ph type="title"/>
          </p:nvPr>
        </p:nvSpPr>
        <p:spPr>
          <a:xfrm>
            <a:off x="838199" y="-74092"/>
            <a:ext cx="10515600" cy="969962"/>
          </a:xfrm>
          <a:solidFill>
            <a:schemeClr val="bg1"/>
          </a:solidFill>
        </p:spPr>
        <p:txBody>
          <a:bodyPr>
            <a:normAutofit/>
          </a:bodyPr>
          <a:lstStyle/>
          <a:p>
            <a:pPr algn="ctr"/>
            <a:r>
              <a:rPr lang="en-US" dirty="0"/>
              <a:t>PARTICIPATORY ACTION RESEARCH</a:t>
            </a:r>
          </a:p>
        </p:txBody>
      </p:sp>
    </p:spTree>
    <p:extLst>
      <p:ext uri="{BB962C8B-B14F-4D97-AF65-F5344CB8AC3E}">
        <p14:creationId xmlns:p14="http://schemas.microsoft.com/office/powerpoint/2010/main" val="29514705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3745" y="3040087"/>
            <a:ext cx="2925324" cy="2203426"/>
          </a:xfrm>
        </p:spPr>
        <p:txBody>
          <a:bodyPr>
            <a:normAutofit/>
          </a:bodyPr>
          <a:lstStyle/>
          <a:p>
            <a:pPr marL="0" indent="0">
              <a:buNone/>
            </a:pPr>
            <a:r>
              <a:rPr lang="en-US" sz="3200" dirty="0"/>
              <a:t>PAR differs from conventional research in three ways:</a:t>
            </a:r>
          </a:p>
        </p:txBody>
      </p:sp>
      <p:sp>
        <p:nvSpPr>
          <p:cNvPr id="5" name="Rectangle 4"/>
          <p:cNvSpPr/>
          <p:nvPr/>
        </p:nvSpPr>
        <p:spPr>
          <a:xfrm>
            <a:off x="3239069" y="2199016"/>
            <a:ext cx="8484358" cy="4031873"/>
          </a:xfrm>
          <a:prstGeom prst="rect">
            <a:avLst/>
          </a:prstGeom>
        </p:spPr>
        <p:txBody>
          <a:bodyPr wrap="square">
            <a:spAutoFit/>
          </a:bodyPr>
          <a:lstStyle/>
          <a:p>
            <a:pPr marL="514350" indent="-514350">
              <a:buFont typeface="+mj-lt"/>
              <a:buAutoNum type="arabicPeriod"/>
            </a:pPr>
            <a:r>
              <a:rPr lang="en-US" sz="3200" i="1" dirty="0">
                <a:latin typeface="Arial Narrow" panose="020B0606020202030204" pitchFamily="34" charset="0"/>
              </a:rPr>
              <a:t>It focuses on research whose purpose is to enable action. </a:t>
            </a:r>
          </a:p>
          <a:p>
            <a:pPr marL="971550" lvl="1" indent="-514350">
              <a:buFont typeface="Arial" panose="020B0604020202020204" pitchFamily="34" charset="0"/>
              <a:buChar char="•"/>
            </a:pPr>
            <a:r>
              <a:rPr lang="en-US" sz="3200" dirty="0">
                <a:latin typeface="Arial Narrow" panose="020B0606020202030204" pitchFamily="34" charset="0"/>
              </a:rPr>
              <a:t>Action is achieved through a reflective cycle, whereby participants collect and analyze data, then determine what action should follow. </a:t>
            </a:r>
          </a:p>
          <a:p>
            <a:pPr marL="971550" lvl="1" indent="-514350">
              <a:buFont typeface="Arial" panose="020B0604020202020204" pitchFamily="34" charset="0"/>
              <a:buChar char="•"/>
            </a:pPr>
            <a:r>
              <a:rPr lang="en-US" sz="3200" dirty="0">
                <a:latin typeface="Arial Narrow" panose="020B0606020202030204" pitchFamily="34" charset="0"/>
              </a:rPr>
              <a:t>The resultant action is then further researched and an iterative reflective cycle perpetuates data collection, reflection and analysis.</a:t>
            </a:r>
          </a:p>
        </p:txBody>
      </p:sp>
      <p:sp>
        <p:nvSpPr>
          <p:cNvPr id="6" name="Title 1">
            <a:extLst>
              <a:ext uri="{FF2B5EF4-FFF2-40B4-BE49-F238E27FC236}">
                <a16:creationId xmlns:a16="http://schemas.microsoft.com/office/drawing/2014/main" id="{3CBE29A5-9D33-4678-A3F4-4C40CB8663EA}"/>
              </a:ext>
            </a:extLst>
          </p:cNvPr>
          <p:cNvSpPr>
            <a:spLocks noGrp="1"/>
          </p:cNvSpPr>
          <p:nvPr>
            <p:ph type="title"/>
          </p:nvPr>
        </p:nvSpPr>
        <p:spPr>
          <a:xfrm>
            <a:off x="838200" y="365126"/>
            <a:ext cx="10515600" cy="1035050"/>
          </a:xfrm>
          <a:solidFill>
            <a:schemeClr val="bg1"/>
          </a:solidFill>
        </p:spPr>
        <p:txBody>
          <a:bodyPr>
            <a:normAutofit/>
          </a:bodyPr>
          <a:lstStyle/>
          <a:p>
            <a:pPr algn="ctr"/>
            <a:r>
              <a:rPr lang="en-US" dirty="0"/>
              <a:t>PARTICIPATORY ACTION RESEARCH</a:t>
            </a:r>
          </a:p>
        </p:txBody>
      </p:sp>
      <p:pic>
        <p:nvPicPr>
          <p:cNvPr id="2" name="Recorded Sound">
            <a:hlinkClick r:id="" action="ppaction://media"/>
            <a:extLst>
              <a:ext uri="{FF2B5EF4-FFF2-40B4-BE49-F238E27FC236}">
                <a16:creationId xmlns:a16="http://schemas.microsoft.com/office/drawing/2014/main" id="{A4010AF4-F79E-42A5-8060-D9402CA8F0D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62038" y="885196"/>
            <a:ext cx="609600" cy="609600"/>
          </a:xfrm>
          <a:prstGeom prst="rect">
            <a:avLst/>
          </a:prstGeom>
        </p:spPr>
      </p:pic>
    </p:spTree>
    <p:extLst>
      <p:ext uri="{BB962C8B-B14F-4D97-AF65-F5344CB8AC3E}">
        <p14:creationId xmlns:p14="http://schemas.microsoft.com/office/powerpoint/2010/main" val="253144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circle(in)">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circle(in)">
                                      <p:cBhvr>
                                        <p:cTn id="12" dur="2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circle(in)">
                                      <p:cBhvr>
                                        <p:cTn id="17" dur="20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mediacall" presetSubtype="0" fill="hold" nodeType="clickEffect">
                                  <p:stCondLst>
                                    <p:cond delay="0"/>
                                  </p:stCondLst>
                                  <p:childTnLst>
                                    <p:cmd type="call" cmd="playFrom(0.0)">
                                      <p:cBhvr>
                                        <p:cTn id="21" dur="983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2" fill="hold" display="0">
                  <p:stCondLst>
                    <p:cond delay="indefinite"/>
                  </p:stCondLst>
                  <p:endCondLst>
                    <p:cond evt="onStopAudio" delay="0">
                      <p:tgtEl>
                        <p:sldTgt/>
                      </p:tgtEl>
                    </p:cond>
                  </p:endCondLst>
                </p:cTn>
                <p:tgtEl>
                  <p:spTgt spid="2"/>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2672" y="1690688"/>
            <a:ext cx="11328030" cy="4233103"/>
          </a:xfrm>
        </p:spPr>
        <p:txBody>
          <a:bodyPr>
            <a:noAutofit/>
          </a:bodyPr>
          <a:lstStyle/>
          <a:p>
            <a:pPr marL="0" indent="0">
              <a:buNone/>
            </a:pPr>
            <a:r>
              <a:rPr lang="en-US" sz="3200" dirty="0"/>
              <a:t>2</a:t>
            </a:r>
            <a:r>
              <a:rPr lang="en-US" sz="3200" i="1" dirty="0"/>
              <a:t>. PAR pays careful attention to power relationships, advocating for power to be deliberately shared between the researcher and the researched: </a:t>
            </a:r>
          </a:p>
          <a:p>
            <a:r>
              <a:rPr lang="en-US" sz="3200" dirty="0"/>
              <a:t>This blurs the line between them until the researched become the researchers. </a:t>
            </a:r>
          </a:p>
          <a:p>
            <a:r>
              <a:rPr lang="en-US" sz="3200" dirty="0"/>
              <a:t>The researched cease to be objects and become partners in the whole research process: including selecting the research topic, data collection, and analysis and deciding what action should happen as a result of the research findings. </a:t>
            </a:r>
          </a:p>
        </p:txBody>
      </p:sp>
      <p:sp>
        <p:nvSpPr>
          <p:cNvPr id="6" name="Title 1">
            <a:extLst>
              <a:ext uri="{FF2B5EF4-FFF2-40B4-BE49-F238E27FC236}">
                <a16:creationId xmlns:a16="http://schemas.microsoft.com/office/drawing/2014/main" id="{1DF6D252-3AE5-4E31-99E0-04E6207D57AE}"/>
              </a:ext>
            </a:extLst>
          </p:cNvPr>
          <p:cNvSpPr>
            <a:spLocks noGrp="1"/>
          </p:cNvSpPr>
          <p:nvPr>
            <p:ph type="title"/>
          </p:nvPr>
        </p:nvSpPr>
        <p:spPr>
          <a:xfrm>
            <a:off x="838200" y="365125"/>
            <a:ext cx="10515600" cy="1325563"/>
          </a:xfrm>
          <a:solidFill>
            <a:schemeClr val="bg1"/>
          </a:solidFill>
        </p:spPr>
        <p:txBody>
          <a:bodyPr>
            <a:normAutofit/>
          </a:bodyPr>
          <a:lstStyle/>
          <a:p>
            <a:pPr algn="ctr"/>
            <a:r>
              <a:rPr lang="en-US" dirty="0"/>
              <a:t>PARTICIPATORY ACTION RESEARCH</a:t>
            </a:r>
          </a:p>
        </p:txBody>
      </p:sp>
    </p:spTree>
    <p:extLst>
      <p:ext uri="{BB962C8B-B14F-4D97-AF65-F5344CB8AC3E}">
        <p14:creationId xmlns:p14="http://schemas.microsoft.com/office/powerpoint/2010/main" val="3811127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sz="3200" i="1" dirty="0"/>
              <a:t>3. PAR contrasts with less dynamic approaches that remove data and information from their contexts. </a:t>
            </a:r>
          </a:p>
          <a:p>
            <a:r>
              <a:rPr lang="en-US" sz="3200" dirty="0"/>
              <a:t>Most health research involves people, even if only as passive participants, as “subjects” or “respondents”. PAR advocates that those being researched should be involved in the process actively.</a:t>
            </a:r>
          </a:p>
          <a:p>
            <a:r>
              <a:rPr lang="en-US" sz="3200" dirty="0"/>
              <a:t>The degree to which this is possible in health services research will differ as will the willingness of people to be involved in research</a:t>
            </a:r>
          </a:p>
        </p:txBody>
      </p:sp>
      <p:sp>
        <p:nvSpPr>
          <p:cNvPr id="5" name="Title 1">
            <a:extLst>
              <a:ext uri="{FF2B5EF4-FFF2-40B4-BE49-F238E27FC236}">
                <a16:creationId xmlns:a16="http://schemas.microsoft.com/office/drawing/2014/main" id="{FA439EE8-12A2-4AE4-B378-24340B5A402D}"/>
              </a:ext>
            </a:extLst>
          </p:cNvPr>
          <p:cNvSpPr>
            <a:spLocks noGrp="1"/>
          </p:cNvSpPr>
          <p:nvPr>
            <p:ph type="title"/>
          </p:nvPr>
        </p:nvSpPr>
        <p:spPr>
          <a:xfrm>
            <a:off x="0" y="109538"/>
            <a:ext cx="12065000" cy="1746250"/>
          </a:xfrm>
          <a:solidFill>
            <a:schemeClr val="bg1"/>
          </a:solidFill>
        </p:spPr>
        <p:txBody>
          <a:bodyPr>
            <a:normAutofit/>
          </a:bodyPr>
          <a:lstStyle/>
          <a:p>
            <a:pPr algn="ctr"/>
            <a:r>
              <a:rPr lang="en-US" dirty="0"/>
              <a:t>PARTICIPATORY ACTION RESEARCH</a:t>
            </a:r>
          </a:p>
        </p:txBody>
      </p:sp>
    </p:spTree>
    <p:extLst>
      <p:ext uri="{BB962C8B-B14F-4D97-AF65-F5344CB8AC3E}">
        <p14:creationId xmlns:p14="http://schemas.microsoft.com/office/powerpoint/2010/main" val="368756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 METHODOLOGY</a:t>
            </a:r>
          </a:p>
        </p:txBody>
      </p:sp>
      <p:sp>
        <p:nvSpPr>
          <p:cNvPr id="3" name="Content Placeholder 2"/>
          <p:cNvSpPr>
            <a:spLocks noGrp="1"/>
          </p:cNvSpPr>
          <p:nvPr>
            <p:ph idx="1"/>
          </p:nvPr>
        </p:nvSpPr>
        <p:spPr>
          <a:xfrm>
            <a:off x="568580" y="1690688"/>
            <a:ext cx="5789358" cy="4396876"/>
          </a:xfrm>
        </p:spPr>
        <p:txBody>
          <a:bodyPr>
            <a:noAutofit/>
          </a:bodyPr>
          <a:lstStyle/>
          <a:p>
            <a:r>
              <a:rPr lang="en-US" sz="3200" dirty="0"/>
              <a:t>Research methodology is a strategy or plan of action that shapes our choice and use of methods and links them to the desired outcomes.</a:t>
            </a:r>
            <a:endParaRPr lang="en-US" sz="3200" baseline="30000" dirty="0"/>
          </a:p>
          <a:p>
            <a:r>
              <a:rPr lang="en-US" sz="3200" dirty="0"/>
              <a:t>PAR may use a range of qualitative and quantitative methods. </a:t>
            </a:r>
          </a:p>
        </p:txBody>
      </p:sp>
      <p:pic>
        <p:nvPicPr>
          <p:cNvPr id="4" name="Picture 3">
            <a:extLst>
              <a:ext uri="{FF2B5EF4-FFF2-40B4-BE49-F238E27FC236}">
                <a16:creationId xmlns:a16="http://schemas.microsoft.com/office/drawing/2014/main" id="{8B6F6522-8191-4A1A-B490-3D6A24C15043}"/>
              </a:ext>
            </a:extLst>
          </p:cNvPr>
          <p:cNvPicPr>
            <a:picLocks noChangeAspect="1"/>
          </p:cNvPicPr>
          <p:nvPr/>
        </p:nvPicPr>
        <p:blipFill>
          <a:blip r:embed="rId2"/>
          <a:stretch>
            <a:fillRect/>
          </a:stretch>
        </p:blipFill>
        <p:spPr>
          <a:xfrm>
            <a:off x="6357938" y="823912"/>
            <a:ext cx="4995862" cy="5668963"/>
          </a:xfrm>
          <a:prstGeom prst="rect">
            <a:avLst/>
          </a:prstGeom>
        </p:spPr>
      </p:pic>
    </p:spTree>
    <p:extLst>
      <p:ext uri="{BB962C8B-B14F-4D97-AF65-F5344CB8AC3E}">
        <p14:creationId xmlns:p14="http://schemas.microsoft.com/office/powerpoint/2010/main" val="3305548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84320" y="904402"/>
            <a:ext cx="11507346" cy="5067773"/>
          </a:xfrm>
        </p:spPr>
        <p:txBody>
          <a:bodyPr/>
          <a:lstStyle/>
          <a:p>
            <a:pPr marL="0" indent="0">
              <a:buNone/>
            </a:pPr>
            <a:r>
              <a:rPr lang="en-US" dirty="0"/>
              <a:t>To determine if research is or should be PAR– ask the following questions:</a:t>
            </a:r>
          </a:p>
          <a:p>
            <a:r>
              <a:rPr lang="en-US" dirty="0"/>
              <a:t>Does the research proposal involve the participation of others in planning, gathering data or implementing the intervention?</a:t>
            </a:r>
          </a:p>
          <a:p>
            <a:pPr lvl="1"/>
            <a:r>
              <a:rPr lang="en-US" dirty="0"/>
              <a:t>If yes, who are the participants (organizations, individuals, community leaders, patients)?</a:t>
            </a:r>
          </a:p>
          <a:p>
            <a:r>
              <a:rPr lang="en-US" dirty="0"/>
              <a:t>If not, would it be more informative and useful if the research involved representatives from the community, population, workers or intervention site?</a:t>
            </a:r>
          </a:p>
          <a:p>
            <a:r>
              <a:rPr lang="en-US" dirty="0"/>
              <a:t> – What kind of expertise, information and input might they provide?</a:t>
            </a:r>
          </a:p>
        </p:txBody>
      </p:sp>
      <p:sp>
        <p:nvSpPr>
          <p:cNvPr id="3" name="Slide Number Placeholder 2"/>
          <p:cNvSpPr>
            <a:spLocks noGrp="1"/>
          </p:cNvSpPr>
          <p:nvPr>
            <p:ph type="sldNum" sz="quarter" idx="12"/>
          </p:nvPr>
        </p:nvSpPr>
        <p:spPr/>
        <p:txBody>
          <a:bodyPr/>
          <a:lstStyle/>
          <a:p>
            <a:fld id="{9EC71654-96A5-4280-94F3-931C61A9F92C}" type="slidenum">
              <a:rPr lang="en-IN" smtClean="0"/>
              <a:pPr/>
              <a:t>28</a:t>
            </a:fld>
            <a:endParaRPr lang="en-IN" dirty="0"/>
          </a:p>
        </p:txBody>
      </p:sp>
      <p:sp>
        <p:nvSpPr>
          <p:cNvPr id="5" name="Text Placeholder 7"/>
          <p:cNvSpPr>
            <a:spLocks noGrp="1"/>
          </p:cNvSpPr>
          <p:nvPr>
            <p:ph type="title"/>
          </p:nvPr>
        </p:nvSpPr>
        <p:spPr>
          <a:xfrm>
            <a:off x="0" y="13648"/>
            <a:ext cx="12192000" cy="698518"/>
          </a:xfrm>
        </p:spPr>
        <p:style>
          <a:lnRef idx="2">
            <a:schemeClr val="accent1">
              <a:shade val="50000"/>
            </a:schemeClr>
          </a:lnRef>
          <a:fillRef idx="1">
            <a:schemeClr val="accent1"/>
          </a:fillRef>
          <a:effectRef idx="0">
            <a:schemeClr val="accent1"/>
          </a:effectRef>
          <a:fontRef idx="minor">
            <a:schemeClr val="lt1"/>
          </a:fontRef>
        </p:style>
        <p:txBody>
          <a:bodyPr/>
          <a:lstStyle/>
          <a:p>
            <a:r>
              <a:rPr lang="en-US" sz="4000" b="1" dirty="0">
                <a:latin typeface="Arial Narrow" panose="020B0606020202030204" pitchFamily="34" charset="0"/>
              </a:rPr>
              <a:t>Community Based Participatory Action Research</a:t>
            </a:r>
          </a:p>
        </p:txBody>
      </p:sp>
      <p:pic>
        <p:nvPicPr>
          <p:cNvPr id="4" name="Recorded Sound">
            <a:hlinkClick r:id="" action="ppaction://media"/>
            <a:extLst>
              <a:ext uri="{FF2B5EF4-FFF2-40B4-BE49-F238E27FC236}">
                <a16:creationId xmlns:a16="http://schemas.microsoft.com/office/drawing/2014/main" id="{A93A4A2A-B7CF-4A0E-B00E-89F3A4753A1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324134" y="503484"/>
            <a:ext cx="609600" cy="609600"/>
          </a:xfrm>
          <a:prstGeom prst="rect">
            <a:avLst/>
          </a:prstGeom>
        </p:spPr>
      </p:pic>
    </p:spTree>
    <p:extLst>
      <p:ext uri="{BB962C8B-B14F-4D97-AF65-F5344CB8AC3E}">
        <p14:creationId xmlns:p14="http://schemas.microsoft.com/office/powerpoint/2010/main" val="18765670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2">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 calcmode="lin" valueType="num">
                                      <p:cBhvr>
                                        <p:cTn id="14"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2">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p:cTn id="21"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 calcmode="lin" valueType="num">
                                      <p:cBhvr>
                                        <p:cTn id="28"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2">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 calcmode="lin" valueType="num">
                                      <p:cBhvr>
                                        <p:cTn id="35"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2">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mediacall" presetSubtype="0" fill="hold" nodeType="clickEffect">
                                  <p:stCondLst>
                                    <p:cond delay="0"/>
                                  </p:stCondLst>
                                  <p:childTnLst>
                                    <p:cmd type="call" cmd="playFrom(0.0)">
                                      <p:cBhvr>
                                        <p:cTn id="41" dur="5036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42" fill="hold" display="0">
                  <p:stCondLst>
                    <p:cond delay="indefinite"/>
                  </p:stCondLst>
                  <p:endCondLst>
                    <p:cond evt="onStopAudio" delay="0">
                      <p:tgtEl>
                        <p:sldTgt/>
                      </p:tgtEl>
                    </p:cond>
                  </p:endCondLst>
                </p:cTn>
                <p:tgtEl>
                  <p:spTgt spid="4"/>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EC71654-96A5-4280-94F3-931C61A9F92C}" type="slidenum">
              <a:rPr lang="en-IN" smtClean="0"/>
              <a:pPr/>
              <a:t>29</a:t>
            </a:fld>
            <a:endParaRPr lang="en-IN" dirty="0"/>
          </a:p>
        </p:txBody>
      </p:sp>
      <p:sp>
        <p:nvSpPr>
          <p:cNvPr id="6" name="Text Placeholder 7"/>
          <p:cNvSpPr>
            <a:spLocks noGrp="1"/>
          </p:cNvSpPr>
          <p:nvPr>
            <p:ph type="title"/>
          </p:nvPr>
        </p:nvSpPr>
        <p:spPr>
          <a:xfrm>
            <a:off x="0" y="0"/>
            <a:ext cx="12192000" cy="663677"/>
          </a:xfrm>
        </p:spPr>
        <p:style>
          <a:lnRef idx="2">
            <a:schemeClr val="accent1">
              <a:shade val="50000"/>
            </a:schemeClr>
          </a:lnRef>
          <a:fillRef idx="1">
            <a:schemeClr val="accent1"/>
          </a:fillRef>
          <a:effectRef idx="0">
            <a:schemeClr val="accent1"/>
          </a:effectRef>
          <a:fontRef idx="minor">
            <a:schemeClr val="lt1"/>
          </a:fontRef>
        </p:style>
        <p:txBody>
          <a:bodyPr/>
          <a:lstStyle/>
          <a:p>
            <a:r>
              <a:rPr lang="en-US" sz="4000" b="1" dirty="0">
                <a:solidFill>
                  <a:schemeClr val="tx1"/>
                </a:solidFill>
                <a:latin typeface="Arial Narrow" panose="020B0606020202030204" pitchFamily="34" charset="0"/>
              </a:rPr>
              <a:t>Community Based Participatory Action Research</a:t>
            </a:r>
          </a:p>
        </p:txBody>
      </p:sp>
      <p:sp>
        <p:nvSpPr>
          <p:cNvPr id="7" name="Rectangle 6"/>
          <p:cNvSpPr/>
          <p:nvPr/>
        </p:nvSpPr>
        <p:spPr>
          <a:xfrm>
            <a:off x="162231" y="663677"/>
            <a:ext cx="7466868" cy="6001643"/>
          </a:xfrm>
          <a:prstGeom prst="rect">
            <a:avLst/>
          </a:prstGeom>
          <a:solidFill>
            <a:schemeClr val="bg1"/>
          </a:solidFill>
        </p:spPr>
        <p:txBody>
          <a:bodyPr wrap="square">
            <a:spAutoFit/>
          </a:bodyPr>
          <a:lstStyle/>
          <a:p>
            <a:r>
              <a:rPr lang="en-US" sz="3200" dirty="0">
                <a:latin typeface="Arial Narrow" panose="020B0606020202030204" pitchFamily="34" charset="0"/>
              </a:rPr>
              <a:t>CBPAR is:</a:t>
            </a:r>
          </a:p>
          <a:p>
            <a:pPr marL="457200" indent="-457200">
              <a:buFont typeface="Arial" panose="020B0604020202020204" pitchFamily="34" charset="0"/>
              <a:buChar char="•"/>
            </a:pPr>
            <a:r>
              <a:rPr lang="en-US" sz="3200" b="1" dirty="0">
                <a:latin typeface="Arial Narrow" panose="020B0606020202030204" pitchFamily="34" charset="0"/>
              </a:rPr>
              <a:t>COMMUNITY BASED</a:t>
            </a:r>
            <a:r>
              <a:rPr lang="en-US" sz="3200" dirty="0">
                <a:latin typeface="Arial Narrow" panose="020B0606020202030204" pitchFamily="34" charset="0"/>
              </a:rPr>
              <a:t>— grounded in the needs, issues, concerns, and strategies of communities and the community-based organizations that serve them</a:t>
            </a:r>
          </a:p>
          <a:p>
            <a:pPr marL="457200" indent="-457200">
              <a:buFont typeface="Arial" panose="020B0604020202020204" pitchFamily="34" charset="0"/>
              <a:buChar char="•"/>
            </a:pPr>
            <a:r>
              <a:rPr lang="en-US" sz="3200" b="1" dirty="0">
                <a:latin typeface="Arial Narrow" panose="020B0606020202030204" pitchFamily="34" charset="0"/>
              </a:rPr>
              <a:t>PARTICIPATORY</a:t>
            </a:r>
            <a:r>
              <a:rPr lang="en-US" sz="3200" dirty="0">
                <a:latin typeface="Arial Narrow" panose="020B0606020202030204" pitchFamily="34" charset="0"/>
              </a:rPr>
              <a:t>—directly engaging communities and community knowledge in the research process and its outcomes </a:t>
            </a:r>
          </a:p>
          <a:p>
            <a:pPr marL="457200" indent="-457200">
              <a:buFont typeface="Arial" panose="020B0604020202020204" pitchFamily="34" charset="0"/>
              <a:buChar char="•"/>
            </a:pPr>
            <a:r>
              <a:rPr lang="en-US" sz="3200" b="1" dirty="0">
                <a:latin typeface="Arial Narrow" panose="020B0606020202030204" pitchFamily="34" charset="0"/>
              </a:rPr>
              <a:t>ACTION BASED AND ORIENTED </a:t>
            </a:r>
            <a:r>
              <a:rPr lang="en-US" sz="3200" dirty="0">
                <a:latin typeface="Arial Narrow" panose="020B0606020202030204" pitchFamily="34" charset="0"/>
              </a:rPr>
              <a:t>—supporting and/or enhancing the strategic action that leads to community transformation and social change</a:t>
            </a:r>
          </a:p>
        </p:txBody>
      </p:sp>
      <p:pic>
        <p:nvPicPr>
          <p:cNvPr id="2" name="Picture 1"/>
          <p:cNvPicPr>
            <a:picLocks noChangeAspect="1"/>
          </p:cNvPicPr>
          <p:nvPr/>
        </p:nvPicPr>
        <p:blipFill>
          <a:blip r:embed="rId2"/>
          <a:stretch>
            <a:fillRect/>
          </a:stretch>
        </p:blipFill>
        <p:spPr>
          <a:xfrm>
            <a:off x="7629098" y="663677"/>
            <a:ext cx="4562901" cy="5979429"/>
          </a:xfrm>
          <a:prstGeom prst="rect">
            <a:avLst/>
          </a:prstGeom>
        </p:spPr>
      </p:pic>
    </p:spTree>
    <p:extLst>
      <p:ext uri="{BB962C8B-B14F-4D97-AF65-F5344CB8AC3E}">
        <p14:creationId xmlns:p14="http://schemas.microsoft.com/office/powerpoint/2010/main" val="23955115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1000"/>
                                        <p:tgtEl>
                                          <p:spTgt spid="7">
                                            <p:txEl>
                                              <p:pRg st="1" end="1"/>
                                            </p:txEl>
                                          </p:spTgt>
                                        </p:tgtEl>
                                      </p:cBhvr>
                                    </p:animEffect>
                                    <p:anim calcmode="lin" valueType="num">
                                      <p:cBhvr>
                                        <p:cTn id="8"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7">
                                            <p:txEl>
                                              <p:pRg st="2" end="2"/>
                                            </p:txEl>
                                          </p:spTgt>
                                        </p:tgtEl>
                                        <p:attrNameLst>
                                          <p:attrName>style.visibility</p:attrName>
                                        </p:attrNameLst>
                                      </p:cBhvr>
                                      <p:to>
                                        <p:strVal val="visible"/>
                                      </p:to>
                                    </p:set>
                                    <p:animEffect transition="in" filter="fade">
                                      <p:cBhvr>
                                        <p:cTn id="14" dur="1000"/>
                                        <p:tgtEl>
                                          <p:spTgt spid="7">
                                            <p:txEl>
                                              <p:pRg st="2" end="2"/>
                                            </p:txEl>
                                          </p:spTgt>
                                        </p:tgtEl>
                                      </p:cBhvr>
                                    </p:animEffect>
                                    <p:anim calcmode="lin" valueType="num">
                                      <p:cBhvr>
                                        <p:cTn id="15"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animEffect transition="in" filter="fade">
                                      <p:cBhvr>
                                        <p:cTn id="21" dur="1000"/>
                                        <p:tgtEl>
                                          <p:spTgt spid="7">
                                            <p:txEl>
                                              <p:pRg st="3" end="3"/>
                                            </p:txEl>
                                          </p:spTgt>
                                        </p:tgtEl>
                                      </p:cBhvr>
                                    </p:animEffect>
                                    <p:anim calcmode="lin" valueType="num">
                                      <p:cBhvr>
                                        <p:cTn id="22"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50832-0B36-43C5-98EC-4CD165D78718}"/>
              </a:ext>
            </a:extLst>
          </p:cNvPr>
          <p:cNvSpPr>
            <a:spLocks noGrp="1"/>
          </p:cNvSpPr>
          <p:nvPr>
            <p:ph type="title"/>
          </p:nvPr>
        </p:nvSpPr>
        <p:spPr/>
        <p:txBody>
          <a:bodyPr/>
          <a:lstStyle/>
          <a:p>
            <a:br>
              <a:rPr lang="en-IN" dirty="0"/>
            </a:br>
            <a:endParaRPr lang="en-IN" dirty="0"/>
          </a:p>
        </p:txBody>
      </p:sp>
      <p:sp>
        <p:nvSpPr>
          <p:cNvPr id="8" name="Text Placeholder 7"/>
          <p:cNvSpPr>
            <a:spLocks noGrp="1"/>
          </p:cNvSpPr>
          <p:nvPr>
            <p:ph type="body" idx="1"/>
          </p:nvPr>
        </p:nvSpPr>
        <p:spPr>
          <a:xfrm>
            <a:off x="132735" y="165462"/>
            <a:ext cx="12059265" cy="974381"/>
          </a:xfrm>
        </p:spPr>
        <p:style>
          <a:lnRef idx="2">
            <a:schemeClr val="accent1">
              <a:shade val="50000"/>
            </a:schemeClr>
          </a:lnRef>
          <a:fillRef idx="1">
            <a:schemeClr val="accent1"/>
          </a:fillRef>
          <a:effectRef idx="0">
            <a:schemeClr val="accent1"/>
          </a:effectRef>
          <a:fontRef idx="minor">
            <a:schemeClr val="lt1"/>
          </a:fontRef>
        </p:style>
        <p:txBody>
          <a:bodyPr/>
          <a:lstStyle/>
          <a:p>
            <a:r>
              <a:rPr lang="en-US" sz="4000" b="1" dirty="0">
                <a:solidFill>
                  <a:schemeClr val="tx1"/>
                </a:solidFill>
                <a:latin typeface="Arial Narrow" panose="020B0606020202030204" pitchFamily="34" charset="0"/>
              </a:rPr>
              <a:t>WHAT IS COMMUNITY BASED PARTICIPATORY ACTION RESEARCH</a:t>
            </a:r>
          </a:p>
        </p:txBody>
      </p:sp>
      <p:sp>
        <p:nvSpPr>
          <p:cNvPr id="4" name="Slide Number Placeholder 3">
            <a:extLst>
              <a:ext uri="{FF2B5EF4-FFF2-40B4-BE49-F238E27FC236}">
                <a16:creationId xmlns:a16="http://schemas.microsoft.com/office/drawing/2014/main" id="{3B5C6BAC-F3F8-4AA0-B332-02F663571328}"/>
              </a:ext>
            </a:extLst>
          </p:cNvPr>
          <p:cNvSpPr>
            <a:spLocks noGrp="1"/>
          </p:cNvSpPr>
          <p:nvPr>
            <p:ph type="sldNum" sz="quarter" idx="12"/>
          </p:nvPr>
        </p:nvSpPr>
        <p:spPr/>
        <p:txBody>
          <a:bodyPr/>
          <a:lstStyle/>
          <a:p>
            <a:fld id="{9EC71654-96A5-4280-94F3-931C61A9F92C}" type="slidenum">
              <a:rPr lang="en-IN" smtClean="0"/>
              <a:pPr/>
              <a:t>30</a:t>
            </a:fld>
            <a:endParaRPr lang="en-IN" dirty="0"/>
          </a:p>
        </p:txBody>
      </p:sp>
      <p:sp>
        <p:nvSpPr>
          <p:cNvPr id="10" name="Rectangle 9"/>
          <p:cNvSpPr/>
          <p:nvPr/>
        </p:nvSpPr>
        <p:spPr>
          <a:xfrm>
            <a:off x="60017" y="1267993"/>
            <a:ext cx="12059265" cy="5170646"/>
          </a:xfrm>
          <a:prstGeom prst="rect">
            <a:avLst/>
          </a:prstGeom>
          <a:solidFill>
            <a:schemeClr val="bg1"/>
          </a:solidFill>
        </p:spPr>
        <p:txBody>
          <a:bodyPr wrap="square">
            <a:spAutoFit/>
          </a:bodyPr>
          <a:lstStyle/>
          <a:p>
            <a:pPr marL="457200" indent="-457200">
              <a:buFont typeface="Arial" panose="020B0604020202020204" pitchFamily="34" charset="0"/>
              <a:buChar char="•"/>
            </a:pPr>
            <a:r>
              <a:rPr lang="en-US" sz="3000" b="1" dirty="0">
                <a:latin typeface="Arial Narrow" panose="020B0606020202030204" pitchFamily="34" charset="0"/>
              </a:rPr>
              <a:t>Community Based Participatory Action Research </a:t>
            </a:r>
            <a:r>
              <a:rPr lang="en-US" sz="3000" dirty="0">
                <a:latin typeface="Arial Narrow" panose="020B0606020202030204" pitchFamily="34" charset="0"/>
              </a:rPr>
              <a:t>(CBPAR) is a collaborative approach to research that involves all stakeholders throughout the research process.</a:t>
            </a:r>
          </a:p>
          <a:p>
            <a:pPr marL="457200" indent="-457200">
              <a:buFont typeface="Arial" panose="020B0604020202020204" pitchFamily="34" charset="0"/>
              <a:buChar char="•"/>
            </a:pPr>
            <a:r>
              <a:rPr lang="en-US" sz="3000" dirty="0">
                <a:latin typeface="Arial Narrow" panose="020B0606020202030204" pitchFamily="34" charset="0"/>
              </a:rPr>
              <a:t>Collaboration occurs with establishing the research question and continues through developing data collection tools, analysis and dissemination of findings. </a:t>
            </a:r>
          </a:p>
          <a:p>
            <a:pPr marL="457200" indent="-457200">
              <a:buFont typeface="Arial" panose="020B0604020202020204" pitchFamily="34" charset="0"/>
              <a:buChar char="•"/>
            </a:pPr>
            <a:r>
              <a:rPr lang="en-US" sz="3000" dirty="0">
                <a:latin typeface="Arial Narrow" panose="020B0606020202030204" pitchFamily="34" charset="0"/>
              </a:rPr>
              <a:t>It is a research framework that aims to address the practical concerns of people in a community and fundamentally changes the roles of researcher and who is being researched. </a:t>
            </a:r>
          </a:p>
          <a:p>
            <a:pPr marL="457200" indent="-457200">
              <a:buFont typeface="Arial" panose="020B0604020202020204" pitchFamily="34" charset="0"/>
              <a:buChar char="•"/>
            </a:pPr>
            <a:r>
              <a:rPr lang="en-US" sz="3000" dirty="0">
                <a:latin typeface="Arial Narrow" panose="020B0606020202030204" pitchFamily="34" charset="0"/>
              </a:rPr>
              <a:t>The CBPAR framework begins with a community’s issue, proposed action, or strategy and then supports or enhances this action with research that is community based and engaged. </a:t>
            </a:r>
          </a:p>
        </p:txBody>
      </p:sp>
    </p:spTree>
    <p:extLst>
      <p:ext uri="{BB962C8B-B14F-4D97-AF65-F5344CB8AC3E}">
        <p14:creationId xmlns:p14="http://schemas.microsoft.com/office/powerpoint/2010/main" val="17994839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EC71654-96A5-4280-94F3-931C61A9F92C}" type="slidenum">
              <a:rPr lang="en-IN" smtClean="0"/>
              <a:pPr/>
              <a:t>31</a:t>
            </a:fld>
            <a:endParaRPr lang="en-IN" dirty="0"/>
          </a:p>
        </p:txBody>
      </p:sp>
      <p:sp>
        <p:nvSpPr>
          <p:cNvPr id="4" name="Text Placeholder 7"/>
          <p:cNvSpPr>
            <a:spLocks noGrp="1"/>
          </p:cNvSpPr>
          <p:nvPr>
            <p:ph type="title"/>
          </p:nvPr>
        </p:nvSpPr>
        <p:spPr>
          <a:xfrm>
            <a:off x="0" y="14900"/>
            <a:ext cx="12192000" cy="608785"/>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ctr"/>
            <a:r>
              <a:rPr lang="en-US" b="1" dirty="0">
                <a:latin typeface="Arial Narrow" panose="020B0606020202030204" pitchFamily="34" charset="0"/>
              </a:rPr>
              <a:t>What is Community Based Participatory Action Research</a:t>
            </a:r>
          </a:p>
        </p:txBody>
      </p:sp>
      <p:pic>
        <p:nvPicPr>
          <p:cNvPr id="5" name="Picture 4"/>
          <p:cNvPicPr>
            <a:picLocks noChangeAspect="1"/>
          </p:cNvPicPr>
          <p:nvPr/>
        </p:nvPicPr>
        <p:blipFill>
          <a:blip r:embed="rId4"/>
          <a:stretch>
            <a:fillRect/>
          </a:stretch>
        </p:blipFill>
        <p:spPr>
          <a:xfrm>
            <a:off x="3657600" y="1965278"/>
            <a:ext cx="8296079" cy="4677829"/>
          </a:xfrm>
          <a:prstGeom prst="rect">
            <a:avLst/>
          </a:prstGeom>
        </p:spPr>
      </p:pic>
      <p:sp>
        <p:nvSpPr>
          <p:cNvPr id="6" name="TextBox 5"/>
          <p:cNvSpPr txBox="1"/>
          <p:nvPr/>
        </p:nvSpPr>
        <p:spPr>
          <a:xfrm>
            <a:off x="204717" y="3003798"/>
            <a:ext cx="3340066" cy="2062103"/>
          </a:xfrm>
          <a:prstGeom prst="rect">
            <a:avLst/>
          </a:prstGeom>
          <a:solidFill>
            <a:schemeClr val="bg1"/>
          </a:solidFill>
        </p:spPr>
        <p:txBody>
          <a:bodyPr wrap="square" rtlCol="0">
            <a:spAutoFit/>
          </a:bodyPr>
          <a:lstStyle/>
          <a:p>
            <a:r>
              <a:rPr lang="en-US" sz="3200" dirty="0">
                <a:latin typeface="Arial Narrow" panose="020B0606020202030204" pitchFamily="34" charset="0"/>
              </a:rPr>
              <a:t>This is an example of a program to engage native American youth.</a:t>
            </a:r>
          </a:p>
        </p:txBody>
      </p:sp>
      <p:pic>
        <p:nvPicPr>
          <p:cNvPr id="2" name="Recorded Sound">
            <a:hlinkClick r:id="" action="ppaction://media"/>
            <a:extLst>
              <a:ext uri="{FF2B5EF4-FFF2-40B4-BE49-F238E27FC236}">
                <a16:creationId xmlns:a16="http://schemas.microsoft.com/office/drawing/2014/main" id="{729DA925-B9BF-4D06-B229-C3C098D3720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69950" y="989681"/>
            <a:ext cx="609600" cy="609600"/>
          </a:xfrm>
          <a:prstGeom prst="rect">
            <a:avLst/>
          </a:prstGeom>
        </p:spPr>
      </p:pic>
    </p:spTree>
    <p:extLst>
      <p:ext uri="{BB962C8B-B14F-4D97-AF65-F5344CB8AC3E}">
        <p14:creationId xmlns:p14="http://schemas.microsoft.com/office/powerpoint/2010/main" val="23626316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02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44203" y="897128"/>
            <a:ext cx="7938108" cy="5603769"/>
          </a:xfrm>
        </p:spPr>
        <p:txBody>
          <a:bodyPr anchor="t" anchorCtr="0"/>
          <a:lstStyle/>
          <a:p>
            <a:r>
              <a:rPr lang="en-US" dirty="0"/>
              <a:t>By its nature, CBPAR is applied research because it seeks to change issues that are critical to communities and focuses on engaging community members in research directed at addressing their concerns. </a:t>
            </a:r>
          </a:p>
          <a:p>
            <a:r>
              <a:rPr lang="en-US" dirty="0"/>
              <a:t>It is derived from several research approaches that are based on communities collaborating with researchers (ex. Community Based Research), or community members engaging in all aspects of the research process (ex. Participatory Action Research, or Action Research).</a:t>
            </a:r>
          </a:p>
        </p:txBody>
      </p:sp>
      <p:sp>
        <p:nvSpPr>
          <p:cNvPr id="3" name="Slide Number Placeholder 2"/>
          <p:cNvSpPr>
            <a:spLocks noGrp="1"/>
          </p:cNvSpPr>
          <p:nvPr>
            <p:ph type="sldNum" sz="quarter" idx="12"/>
          </p:nvPr>
        </p:nvSpPr>
        <p:spPr/>
        <p:txBody>
          <a:bodyPr/>
          <a:lstStyle/>
          <a:p>
            <a:fld id="{9EC71654-96A5-4280-94F3-931C61A9F92C}" type="slidenum">
              <a:rPr lang="en-IN" smtClean="0"/>
              <a:pPr/>
              <a:t>32</a:t>
            </a:fld>
            <a:endParaRPr lang="en-IN" dirty="0"/>
          </a:p>
        </p:txBody>
      </p:sp>
      <p:sp>
        <p:nvSpPr>
          <p:cNvPr id="5" name="Text Placeholder 7"/>
          <p:cNvSpPr>
            <a:spLocks noGrp="1"/>
          </p:cNvSpPr>
          <p:nvPr>
            <p:ph type="title"/>
          </p:nvPr>
        </p:nvSpPr>
        <p:spPr>
          <a:xfrm>
            <a:off x="0" y="93805"/>
            <a:ext cx="12192000" cy="615879"/>
          </a:xfrm>
        </p:spPr>
        <p:style>
          <a:lnRef idx="2">
            <a:schemeClr val="accent1">
              <a:shade val="50000"/>
            </a:schemeClr>
          </a:lnRef>
          <a:fillRef idx="1">
            <a:schemeClr val="accent1"/>
          </a:fillRef>
          <a:effectRef idx="0">
            <a:schemeClr val="accent1"/>
          </a:effectRef>
          <a:fontRef idx="minor">
            <a:schemeClr val="lt1"/>
          </a:fontRef>
        </p:style>
        <p:txBody>
          <a:bodyPr/>
          <a:lstStyle/>
          <a:p>
            <a:r>
              <a:rPr lang="en-US" sz="4000" b="1" dirty="0">
                <a:latin typeface="Arial Narrow" panose="020B0606020202030204" pitchFamily="34" charset="0"/>
              </a:rPr>
              <a:t>Community Based Participatory Action Research</a:t>
            </a:r>
          </a:p>
        </p:txBody>
      </p:sp>
      <p:pic>
        <p:nvPicPr>
          <p:cNvPr id="4" name="Picture 3"/>
          <p:cNvPicPr>
            <a:picLocks noChangeAspect="1"/>
          </p:cNvPicPr>
          <p:nvPr/>
        </p:nvPicPr>
        <p:blipFill>
          <a:blip r:embed="rId2"/>
          <a:stretch>
            <a:fillRect/>
          </a:stretch>
        </p:blipFill>
        <p:spPr>
          <a:xfrm>
            <a:off x="319183" y="1123949"/>
            <a:ext cx="3413061" cy="5071577"/>
          </a:xfrm>
          <a:prstGeom prst="rect">
            <a:avLst/>
          </a:prstGeom>
        </p:spPr>
      </p:pic>
    </p:spTree>
    <p:extLst>
      <p:ext uri="{BB962C8B-B14F-4D97-AF65-F5344CB8AC3E}">
        <p14:creationId xmlns:p14="http://schemas.microsoft.com/office/powerpoint/2010/main" val="1298575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EC71654-96A5-4280-94F3-931C61A9F92C}" type="slidenum">
              <a:rPr lang="en-IN" smtClean="0"/>
              <a:pPr/>
              <a:t>33</a:t>
            </a:fld>
            <a:endParaRPr lang="en-IN" dirty="0"/>
          </a:p>
        </p:txBody>
      </p:sp>
      <p:sp>
        <p:nvSpPr>
          <p:cNvPr id="4" name="Text Placeholder 7"/>
          <p:cNvSpPr>
            <a:spLocks noGrp="1"/>
          </p:cNvSpPr>
          <p:nvPr>
            <p:ph type="title"/>
          </p:nvPr>
        </p:nvSpPr>
        <p:spPr>
          <a:xfrm>
            <a:off x="16246" y="0"/>
            <a:ext cx="12175754" cy="628598"/>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ctr"/>
            <a:r>
              <a:rPr lang="en-US" sz="4000" b="1" dirty="0">
                <a:latin typeface="Arial Narrow" panose="020B0606020202030204" pitchFamily="34" charset="0"/>
              </a:rPr>
              <a:t>The Value of </a:t>
            </a:r>
            <a:r>
              <a:rPr lang="en-US" sz="4000" dirty="0">
                <a:solidFill>
                  <a:schemeClr val="bg1"/>
                </a:solidFill>
                <a:latin typeface="Arial Narrow" panose="020B0606020202030204" pitchFamily="34" charset="0"/>
              </a:rPr>
              <a:t>CBPAR</a:t>
            </a:r>
            <a:endParaRPr lang="en-US" sz="4000" b="1" dirty="0">
              <a:solidFill>
                <a:schemeClr val="bg1"/>
              </a:solidFill>
              <a:latin typeface="Arial Narrow" panose="020B0606020202030204" pitchFamily="34" charset="0"/>
            </a:endParaRPr>
          </a:p>
        </p:txBody>
      </p:sp>
      <p:sp>
        <p:nvSpPr>
          <p:cNvPr id="5" name="Rectangle 4"/>
          <p:cNvSpPr/>
          <p:nvPr/>
        </p:nvSpPr>
        <p:spPr>
          <a:xfrm>
            <a:off x="16247" y="628598"/>
            <a:ext cx="12175753" cy="6001643"/>
          </a:xfrm>
          <a:prstGeom prst="rect">
            <a:avLst/>
          </a:prstGeom>
          <a:solidFill>
            <a:schemeClr val="bg1"/>
          </a:solidFill>
        </p:spPr>
        <p:txBody>
          <a:bodyPr wrap="square">
            <a:spAutoFit/>
          </a:bodyPr>
          <a:lstStyle/>
          <a:p>
            <a:r>
              <a:rPr lang="en-US" sz="3200" dirty="0">
                <a:latin typeface="Arial Narrow" panose="020B0606020202030204" pitchFamily="34" charset="0"/>
              </a:rPr>
              <a:t>As a framework for research conducted in, for, and by communities, CBPAR recognizes that:</a:t>
            </a:r>
          </a:p>
          <a:p>
            <a:pPr marL="457200" indent="-457200">
              <a:buFont typeface="Arial" panose="020B0604020202020204" pitchFamily="34" charset="0"/>
              <a:buChar char="•"/>
            </a:pPr>
            <a:r>
              <a:rPr lang="en-US" sz="3200" dirty="0">
                <a:latin typeface="Arial Narrow" panose="020B0606020202030204" pitchFamily="34" charset="0"/>
              </a:rPr>
              <a:t>Community knowledge is irreplaceable and provides key insights and access to administrative data</a:t>
            </a:r>
          </a:p>
          <a:p>
            <a:pPr marL="457200" indent="-457200">
              <a:buFont typeface="Arial" panose="020B0604020202020204" pitchFamily="34" charset="0"/>
              <a:buChar char="•"/>
            </a:pPr>
            <a:r>
              <a:rPr lang="en-US" sz="3200" dirty="0">
                <a:latin typeface="Arial Narrow" panose="020B0606020202030204" pitchFamily="34" charset="0"/>
              </a:rPr>
              <a:t>Complex social issues often cannot be well understood or resolved by “expert” research</a:t>
            </a:r>
          </a:p>
          <a:p>
            <a:pPr marL="457200" indent="-457200">
              <a:buFont typeface="Arial" panose="020B0604020202020204" pitchFamily="34" charset="0"/>
              <a:buChar char="•"/>
            </a:pPr>
            <a:r>
              <a:rPr lang="en-US" sz="3200" dirty="0">
                <a:latin typeface="Arial Narrow" panose="020B0606020202030204" pitchFamily="34" charset="0"/>
              </a:rPr>
              <a:t>Interventions from outside of the community have often had disappointing results </a:t>
            </a:r>
          </a:p>
          <a:p>
            <a:pPr marL="457200" indent="-457200">
              <a:buFont typeface="Arial" panose="020B0604020202020204" pitchFamily="34" charset="0"/>
              <a:buChar char="•"/>
            </a:pPr>
            <a:r>
              <a:rPr lang="en-US" sz="3200" dirty="0">
                <a:latin typeface="Arial Narrow" panose="020B0606020202030204" pitchFamily="34" charset="0"/>
              </a:rPr>
              <a:t>Communities should have equal inclusion and collaboration in the identification, research, and resolution of community issues</a:t>
            </a:r>
          </a:p>
          <a:p>
            <a:pPr marL="457200" indent="-457200">
              <a:buFont typeface="Arial" panose="020B0604020202020204" pitchFamily="34" charset="0"/>
              <a:buChar char="•"/>
            </a:pPr>
            <a:r>
              <a:rPr lang="en-US" sz="3200" dirty="0">
                <a:latin typeface="Arial Narrow" panose="020B0606020202030204" pitchFamily="34" charset="0"/>
              </a:rPr>
              <a:t>There is value and legitimacy in the knowledge of individuals, families, and others in the community</a:t>
            </a:r>
          </a:p>
        </p:txBody>
      </p:sp>
      <p:pic>
        <p:nvPicPr>
          <p:cNvPr id="2" name="Recorded Sound">
            <a:hlinkClick r:id="" action="ppaction://media"/>
            <a:extLst>
              <a:ext uri="{FF2B5EF4-FFF2-40B4-BE49-F238E27FC236}">
                <a16:creationId xmlns:a16="http://schemas.microsoft.com/office/drawing/2014/main" id="{69B6D6C0-B4A8-4FF6-9C99-BAE0F5FD122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33463" y="301015"/>
            <a:ext cx="609600" cy="655165"/>
          </a:xfrm>
          <a:prstGeom prst="rect">
            <a:avLst/>
          </a:prstGeom>
        </p:spPr>
      </p:pic>
    </p:spTree>
    <p:extLst>
      <p:ext uri="{BB962C8B-B14F-4D97-AF65-F5344CB8AC3E}">
        <p14:creationId xmlns:p14="http://schemas.microsoft.com/office/powerpoint/2010/main" val="1887612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 calcmode="lin" valueType="num">
                                      <p:cBhvr>
                                        <p:cTn id="35"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5">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mediacall" presetSubtype="0" fill="hold" nodeType="clickEffect">
                                  <p:stCondLst>
                                    <p:cond delay="0"/>
                                  </p:stCondLst>
                                  <p:childTnLst>
                                    <p:cmd type="call" cmd="playFrom(0.0)">
                                      <p:cBhvr>
                                        <p:cTn id="41" dur="990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42" fill="hold" display="0">
                  <p:stCondLst>
                    <p:cond delay="indefinite"/>
                  </p:stCondLst>
                  <p:endCondLst>
                    <p:cond evt="onStopAudio" delay="0">
                      <p:tgtEl>
                        <p:sldTgt/>
                      </p:tgtEl>
                    </p:cond>
                  </p:endCondLst>
                </p:cTn>
                <p:tgtEl>
                  <p:spTgt spid="2"/>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BDDBFEE-BC50-46CF-AB8F-D145B99B57A6}"/>
              </a:ext>
            </a:extLst>
          </p:cNvPr>
          <p:cNvSpPr>
            <a:spLocks noGrp="1"/>
          </p:cNvSpPr>
          <p:nvPr>
            <p:ph type="sldNum" sz="quarter" idx="12"/>
          </p:nvPr>
        </p:nvSpPr>
        <p:spPr/>
        <p:txBody>
          <a:bodyPr/>
          <a:lstStyle/>
          <a:p>
            <a:fld id="{9EC71654-96A5-4280-94F3-931C61A9F92C}" type="slidenum">
              <a:rPr lang="en-IN" smtClean="0"/>
              <a:pPr/>
              <a:t>34</a:t>
            </a:fld>
            <a:endParaRPr lang="en-IN" dirty="0"/>
          </a:p>
        </p:txBody>
      </p:sp>
      <p:sp>
        <p:nvSpPr>
          <p:cNvPr id="6" name="Content Placeholder 5"/>
          <p:cNvSpPr>
            <a:spLocks noGrp="1"/>
          </p:cNvSpPr>
          <p:nvPr>
            <p:ph idx="1"/>
          </p:nvPr>
        </p:nvSpPr>
        <p:spPr>
          <a:xfrm>
            <a:off x="287656" y="2237031"/>
            <a:ext cx="6644086" cy="4406076"/>
          </a:xfrm>
        </p:spPr>
        <p:txBody>
          <a:bodyPr/>
          <a:lstStyle/>
          <a:p>
            <a:r>
              <a:rPr lang="en-US" sz="3200" dirty="0">
                <a:ln w="0"/>
                <a:latin typeface="Arial Narrow" panose="020B0606020202030204" pitchFamily="34" charset="0"/>
              </a:rPr>
              <a:t>CBPAR has a specific goal of collaborative research that engages stakeholders in an interactive research and action process. </a:t>
            </a:r>
          </a:p>
          <a:p>
            <a:r>
              <a:rPr lang="en-US" sz="3200" dirty="0">
                <a:ln w="0"/>
                <a:latin typeface="Arial Narrow" panose="020B0606020202030204" pitchFamily="34" charset="0"/>
              </a:rPr>
              <a:t>The CBPAR links research and action, recognizing that social action requires further research and social research requires further action.</a:t>
            </a:r>
          </a:p>
        </p:txBody>
      </p:sp>
      <p:sp>
        <p:nvSpPr>
          <p:cNvPr id="9" name="Text Placeholder 7"/>
          <p:cNvSpPr txBox="1">
            <a:spLocks/>
          </p:cNvSpPr>
          <p:nvPr/>
        </p:nvSpPr>
        <p:spPr>
          <a:xfrm>
            <a:off x="0" y="0"/>
            <a:ext cx="12192000" cy="1307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l" defTabSz="914400" rtl="0" eaLnBrk="1" latinLnBrk="0" hangingPunct="1">
              <a:lnSpc>
                <a:spcPct val="90000"/>
              </a:lnSpc>
              <a:spcBef>
                <a:spcPct val="0"/>
              </a:spcBef>
              <a:buNone/>
              <a:defRPr sz="3200" b="1" kern="1200" cap="all" baseline="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sz="4000" dirty="0">
                <a:latin typeface="Arial Narrow" panose="020B0606020202030204" pitchFamily="34" charset="0"/>
              </a:rPr>
              <a:t>Community Based Participatory Action Research</a:t>
            </a:r>
          </a:p>
        </p:txBody>
      </p:sp>
      <p:sp>
        <p:nvSpPr>
          <p:cNvPr id="17" name="Rectangle 16"/>
          <p:cNvSpPr/>
          <p:nvPr/>
        </p:nvSpPr>
        <p:spPr>
          <a:xfrm>
            <a:off x="80825" y="1313700"/>
            <a:ext cx="2419317" cy="923330"/>
          </a:xfrm>
          <a:prstGeom prst="rect">
            <a:avLst/>
          </a:prstGeom>
          <a:noFill/>
        </p:spPr>
        <p:txBody>
          <a:bodyPr wrap="none" lIns="91440" tIns="45720" rIns="91440" bIns="45720">
            <a:spAutoFit/>
          </a:bodyPr>
          <a:lstStyle/>
          <a:p>
            <a:pPr algn="ctr"/>
            <a:r>
              <a:rPr lang="en-US" sz="5400" b="1" dirty="0">
                <a:ln w="22225">
                  <a:solidFill>
                    <a:schemeClr val="accent2"/>
                  </a:solidFill>
                  <a:prstDash val="solid"/>
                </a:ln>
                <a:solidFill>
                  <a:schemeClr val="accent2">
                    <a:lumMod val="40000"/>
                    <a:lumOff val="60000"/>
                  </a:schemeClr>
                </a:solidFill>
              </a:rPr>
              <a:t>ACTION</a:t>
            </a:r>
            <a:endParaRPr lang="en-US" sz="5400" b="1" cap="none" spc="0" dirty="0">
              <a:ln w="22225">
                <a:solidFill>
                  <a:schemeClr val="accent2"/>
                </a:solidFill>
                <a:prstDash val="solid"/>
              </a:ln>
              <a:solidFill>
                <a:schemeClr val="accent2">
                  <a:lumMod val="40000"/>
                  <a:lumOff val="60000"/>
                </a:schemeClr>
              </a:solidFill>
              <a:effectLst/>
            </a:endParaRPr>
          </a:p>
        </p:txBody>
      </p:sp>
      <p:sp>
        <p:nvSpPr>
          <p:cNvPr id="18" name="Right Arrow 17"/>
          <p:cNvSpPr/>
          <p:nvPr/>
        </p:nvSpPr>
        <p:spPr>
          <a:xfrm>
            <a:off x="2698954" y="1481025"/>
            <a:ext cx="1371600" cy="50144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4070554" y="1307024"/>
            <a:ext cx="3328732" cy="923330"/>
          </a:xfrm>
          <a:prstGeom prst="rect">
            <a:avLst/>
          </a:prstGeom>
          <a:noFill/>
        </p:spPr>
        <p:txBody>
          <a:bodyPr wrap="none" lIns="91440" tIns="45720" rIns="91440" bIns="45720">
            <a:spAutoFit/>
          </a:bodyPr>
          <a:lstStyle/>
          <a:p>
            <a:pPr algn="ctr"/>
            <a:r>
              <a:rPr lang="en-US" sz="5400" b="1" dirty="0">
                <a:ln w="12700">
                  <a:solidFill>
                    <a:schemeClr val="accent5"/>
                  </a:solidFill>
                  <a:prstDash val="solid"/>
                </a:ln>
                <a:pattFill prst="ltDnDiag">
                  <a:fgClr>
                    <a:schemeClr val="accent5">
                      <a:lumMod val="60000"/>
                      <a:lumOff val="40000"/>
                    </a:schemeClr>
                  </a:fgClr>
                  <a:bgClr>
                    <a:schemeClr val="bg1"/>
                  </a:bgClr>
                </a:pattFill>
              </a:rPr>
              <a:t> RESEARCH</a:t>
            </a:r>
            <a:endParaRPr lang="en-US" sz="5400" b="1" cap="none" spc="0" dirty="0">
              <a:ln w="12700">
                <a:solidFill>
                  <a:schemeClr val="accent5"/>
                </a:solidFill>
                <a:prstDash val="solid"/>
              </a:ln>
              <a:pattFill prst="ltDnDiag">
                <a:fgClr>
                  <a:schemeClr val="accent5">
                    <a:lumMod val="60000"/>
                    <a:lumOff val="40000"/>
                  </a:schemeClr>
                </a:fgClr>
                <a:bgClr>
                  <a:schemeClr val="bg1"/>
                </a:bgClr>
              </a:pattFill>
              <a:effectLst/>
            </a:endParaRPr>
          </a:p>
        </p:txBody>
      </p:sp>
      <p:pic>
        <p:nvPicPr>
          <p:cNvPr id="20" name="Picture 19"/>
          <p:cNvPicPr>
            <a:picLocks noChangeAspect="1"/>
          </p:cNvPicPr>
          <p:nvPr/>
        </p:nvPicPr>
        <p:blipFill>
          <a:blip r:embed="rId3"/>
          <a:stretch>
            <a:fillRect/>
          </a:stretch>
        </p:blipFill>
        <p:spPr>
          <a:xfrm>
            <a:off x="7579690" y="1445977"/>
            <a:ext cx="1390008" cy="536494"/>
          </a:xfrm>
          <a:prstGeom prst="rect">
            <a:avLst/>
          </a:prstGeom>
        </p:spPr>
      </p:pic>
      <p:pic>
        <p:nvPicPr>
          <p:cNvPr id="21" name="Picture 20"/>
          <p:cNvPicPr>
            <a:picLocks noChangeAspect="1"/>
          </p:cNvPicPr>
          <p:nvPr/>
        </p:nvPicPr>
        <p:blipFill>
          <a:blip r:embed="rId4"/>
          <a:stretch>
            <a:fillRect/>
          </a:stretch>
        </p:blipFill>
        <p:spPr>
          <a:xfrm>
            <a:off x="9237834" y="1321648"/>
            <a:ext cx="2420322" cy="926672"/>
          </a:xfrm>
          <a:prstGeom prst="rect">
            <a:avLst/>
          </a:prstGeom>
        </p:spPr>
      </p:pic>
      <p:pic>
        <p:nvPicPr>
          <p:cNvPr id="23" name="Picture 22"/>
          <p:cNvPicPr>
            <a:picLocks noChangeAspect="1"/>
          </p:cNvPicPr>
          <p:nvPr/>
        </p:nvPicPr>
        <p:blipFill>
          <a:blip r:embed="rId5"/>
          <a:stretch>
            <a:fillRect/>
          </a:stretch>
        </p:blipFill>
        <p:spPr>
          <a:xfrm>
            <a:off x="7138573" y="2614048"/>
            <a:ext cx="4772790" cy="3788085"/>
          </a:xfrm>
          <a:prstGeom prst="rect">
            <a:avLst/>
          </a:prstGeom>
        </p:spPr>
      </p:pic>
    </p:spTree>
    <p:extLst>
      <p:ext uri="{BB962C8B-B14F-4D97-AF65-F5344CB8AC3E}">
        <p14:creationId xmlns:p14="http://schemas.microsoft.com/office/powerpoint/2010/main" val="32632046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43350" y="4283559"/>
            <a:ext cx="11314806" cy="2172180"/>
          </a:xfrm>
        </p:spPr>
        <p:txBody>
          <a:bodyPr/>
          <a:lstStyle/>
          <a:p>
            <a:r>
              <a:rPr lang="en-US" sz="2800" dirty="0"/>
              <a:t>Participation falls along a continuum— from community members having minimal input and the focus primarily on gaining community responses, to community members engaging in developing research tools and processes, to community members engaging in all aspects of the research, from the design phase, through data collection, data analysis, dissemination and action. </a:t>
            </a:r>
          </a:p>
        </p:txBody>
      </p:sp>
      <p:sp>
        <p:nvSpPr>
          <p:cNvPr id="3" name="Slide Number Placeholder 2"/>
          <p:cNvSpPr>
            <a:spLocks noGrp="1"/>
          </p:cNvSpPr>
          <p:nvPr>
            <p:ph type="sldNum" sz="quarter" idx="12"/>
          </p:nvPr>
        </p:nvSpPr>
        <p:spPr/>
        <p:txBody>
          <a:bodyPr/>
          <a:lstStyle/>
          <a:p>
            <a:fld id="{9EC71654-96A5-4280-94F3-931C61A9F92C}" type="slidenum">
              <a:rPr lang="en-IN" smtClean="0"/>
              <a:pPr/>
              <a:t>35</a:t>
            </a:fld>
            <a:endParaRPr lang="en-IN" dirty="0"/>
          </a:p>
        </p:txBody>
      </p:sp>
      <p:sp>
        <p:nvSpPr>
          <p:cNvPr id="5" name="Title 3"/>
          <p:cNvSpPr>
            <a:spLocks noGrp="1"/>
          </p:cNvSpPr>
          <p:nvPr>
            <p:ph type="title"/>
          </p:nvPr>
        </p:nvSpPr>
        <p:spPr>
          <a:xfrm>
            <a:off x="1" y="0"/>
            <a:ext cx="12191999" cy="739775"/>
          </a:xfrm>
        </p:spPr>
        <p:style>
          <a:lnRef idx="0">
            <a:schemeClr val="accent6"/>
          </a:lnRef>
          <a:fillRef idx="3">
            <a:schemeClr val="accent6"/>
          </a:fillRef>
          <a:effectRef idx="3">
            <a:schemeClr val="accent6"/>
          </a:effectRef>
          <a:fontRef idx="minor">
            <a:schemeClr val="lt1"/>
          </a:fontRef>
        </p:style>
        <p:txBody>
          <a:bodyPr/>
          <a:lstStyle/>
          <a:p>
            <a:r>
              <a:rPr lang="en-US" sz="4800" dirty="0"/>
              <a:t>Community Participation and Engagement </a:t>
            </a:r>
          </a:p>
        </p:txBody>
      </p:sp>
      <p:pic>
        <p:nvPicPr>
          <p:cNvPr id="6" name="Picture 5"/>
          <p:cNvPicPr/>
          <p:nvPr/>
        </p:nvPicPr>
        <p:blipFill rotWithShape="1">
          <a:blip r:embed="rId2"/>
          <a:srcRect l="29968" t="52774" r="29166" b="17616"/>
          <a:stretch/>
        </p:blipFill>
        <p:spPr bwMode="auto">
          <a:xfrm>
            <a:off x="162232" y="739775"/>
            <a:ext cx="11896418" cy="326072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778187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EC71654-96A5-4280-94F3-931C61A9F92C}" type="slidenum">
              <a:rPr lang="en-IN" smtClean="0"/>
              <a:pPr/>
              <a:t>36</a:t>
            </a:fld>
            <a:endParaRPr lang="en-IN" dirty="0"/>
          </a:p>
        </p:txBody>
      </p:sp>
      <p:pic>
        <p:nvPicPr>
          <p:cNvPr id="5" name="Picture 4"/>
          <p:cNvPicPr/>
          <p:nvPr/>
        </p:nvPicPr>
        <p:blipFill rotWithShape="1">
          <a:blip r:embed="rId2"/>
          <a:srcRect l="24199" t="37057" r="27564" b="21038"/>
          <a:stretch/>
        </p:blipFill>
        <p:spPr bwMode="auto">
          <a:xfrm>
            <a:off x="459647" y="619433"/>
            <a:ext cx="11324314" cy="6023673"/>
          </a:xfrm>
          <a:prstGeom prst="rect">
            <a:avLst/>
          </a:prstGeom>
          <a:solidFill>
            <a:schemeClr val="tx1"/>
          </a:solidFill>
          <a:ln w="57150">
            <a:solidFill>
              <a:schemeClr val="tx1"/>
            </a:solidFill>
          </a:ln>
          <a:extLst>
            <a:ext uri="{53640926-AAD7-44D8-BBD7-CCE9431645EC}">
              <a14:shadowObscured xmlns:a14="http://schemas.microsoft.com/office/drawing/2010/main"/>
            </a:ext>
          </a:extLst>
        </p:spPr>
      </p:pic>
      <p:sp>
        <p:nvSpPr>
          <p:cNvPr id="6" name="Title 3"/>
          <p:cNvSpPr>
            <a:spLocks noGrp="1"/>
          </p:cNvSpPr>
          <p:nvPr>
            <p:ph type="title"/>
          </p:nvPr>
        </p:nvSpPr>
        <p:spPr>
          <a:xfrm>
            <a:off x="0" y="1"/>
            <a:ext cx="12192000" cy="619432"/>
          </a:xfrm>
        </p:spPr>
        <p:style>
          <a:lnRef idx="2">
            <a:schemeClr val="accent5"/>
          </a:lnRef>
          <a:fillRef idx="1">
            <a:schemeClr val="lt1"/>
          </a:fillRef>
          <a:effectRef idx="0">
            <a:schemeClr val="accent5"/>
          </a:effectRef>
          <a:fontRef idx="minor">
            <a:schemeClr val="dk1"/>
          </a:fontRef>
        </p:style>
        <p:txBody>
          <a:bodyPr/>
          <a:lstStyle/>
          <a:p>
            <a:r>
              <a:rPr lang="en-US" sz="4800" dirty="0">
                <a:solidFill>
                  <a:schemeClr val="accent6"/>
                </a:solidFill>
              </a:rPr>
              <a:t>Benefits of CBPAR</a:t>
            </a:r>
          </a:p>
        </p:txBody>
      </p:sp>
    </p:spTree>
    <p:extLst>
      <p:ext uri="{BB962C8B-B14F-4D97-AF65-F5344CB8AC3E}">
        <p14:creationId xmlns:p14="http://schemas.microsoft.com/office/powerpoint/2010/main" val="8268373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169</TotalTime>
  <Words>2453</Words>
  <Application>Microsoft Office PowerPoint</Application>
  <PresentationFormat>Widescreen</PresentationFormat>
  <Paragraphs>190</Paragraphs>
  <Slides>36</Slides>
  <Notes>2</Notes>
  <HiddenSlides>0</HiddenSlides>
  <MMClips>25</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Arial</vt:lpstr>
      <vt:lpstr>Arial Narrow</vt:lpstr>
      <vt:lpstr>Calibri</vt:lpstr>
      <vt:lpstr>Calibri Light</vt:lpstr>
      <vt:lpstr>Office Theme</vt:lpstr>
      <vt:lpstr>INTRODUCTION TO RESEARCH</vt:lpstr>
      <vt:lpstr>What is Research?</vt:lpstr>
      <vt:lpstr>Purpose of Research </vt:lpstr>
      <vt:lpstr>Characteristics of Research</vt:lpstr>
      <vt:lpstr>Characteristics of Research</vt:lpstr>
      <vt:lpstr>Types of Research</vt:lpstr>
      <vt:lpstr>Types of Research</vt:lpstr>
      <vt:lpstr>Types of Research</vt:lpstr>
      <vt:lpstr>COMPARISON OF TYPES OF RESEARCH</vt:lpstr>
      <vt:lpstr>ACTION RESEARCH &amp; PARTICIPATORY ACTION RESEARCH</vt:lpstr>
      <vt:lpstr>PARTICIPATORY ACTION RESEARCH &amp; COMMUNITY-BASED PARTICIPATORY ACTION RESEARCH </vt:lpstr>
      <vt:lpstr>RESEARCH METHODOLOGY</vt:lpstr>
      <vt:lpstr>RESEARCH METHODOLOGY</vt:lpstr>
      <vt:lpstr>RESEARCH METHODOLOGY</vt:lpstr>
      <vt:lpstr>RESEARCH METHODOLOGY</vt:lpstr>
      <vt:lpstr>RESEARCH VALIDITY,ACCURACY &amp; RELIABILITY</vt:lpstr>
      <vt:lpstr>THE SCIENTIFIC METHOD</vt:lpstr>
      <vt:lpstr>THE SCIENTIFIC METHOD</vt:lpstr>
      <vt:lpstr>ACTION RESEARCH &amp; PARTICIPATORY ACTION RESEARCH &amp; THE CAPSTONE PROJECT</vt:lpstr>
      <vt:lpstr>USE OF ACTION RESEARCH IN HEALTH CARE</vt:lpstr>
      <vt:lpstr>USE OF ACTION RESEARCH IN HEALTH CARE</vt:lpstr>
      <vt:lpstr>PARTICIPATORY ACTION RESEARCH</vt:lpstr>
      <vt:lpstr>PARTICIPATORY ACTION RESEARCH</vt:lpstr>
      <vt:lpstr>PARTICIPATORY ACTION RESEARCH</vt:lpstr>
      <vt:lpstr>PARTICIPATORY ACTION RESEARCH</vt:lpstr>
      <vt:lpstr>PARTICIPATORY ACTION RESEARCH</vt:lpstr>
      <vt:lpstr>PAR METHODOLOGY</vt:lpstr>
      <vt:lpstr>Community Based Participatory Action Research</vt:lpstr>
      <vt:lpstr>Community Based Participatory Action Research</vt:lpstr>
      <vt:lpstr> </vt:lpstr>
      <vt:lpstr>What is Community Based Participatory Action Research</vt:lpstr>
      <vt:lpstr>Community Based Participatory Action Research</vt:lpstr>
      <vt:lpstr>The Value of CBPAR</vt:lpstr>
      <vt:lpstr>PowerPoint Presentation</vt:lpstr>
      <vt:lpstr>Community Participation and Engagement </vt:lpstr>
      <vt:lpstr>Benefits of CBPAR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RESEARCH</dc:title>
  <dc:creator>Pete, Elizabeth</dc:creator>
  <cp:lastModifiedBy>Pete, Elizabeth</cp:lastModifiedBy>
  <cp:revision>15</cp:revision>
  <dcterms:created xsi:type="dcterms:W3CDTF">2021-08-17T17:31:11Z</dcterms:created>
  <dcterms:modified xsi:type="dcterms:W3CDTF">2021-08-17T20:37:43Z</dcterms:modified>
</cp:coreProperties>
</file>